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E23F-37B0-498F-A2A3-F1834B15275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2DFA-48DA-49AC-828F-C37AEF4DA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IMPACTS OF CLIMATE CHANGE ON FORESTRY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Jude </a:t>
            </a:r>
            <a:r>
              <a:rPr lang="en-US" dirty="0" err="1" smtClean="0"/>
              <a:t>Tabi</a:t>
            </a:r>
            <a:endParaRPr lang="en-US" dirty="0" smtClean="0"/>
          </a:p>
          <a:p>
            <a:r>
              <a:rPr lang="en-US" dirty="0" smtClean="0"/>
              <a:t>Forestry Department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Adaptive measures for impacts of server 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Plant local species that </a:t>
            </a:r>
            <a:r>
              <a:rPr lang="en-US" dirty="0" smtClean="0"/>
              <a:t>are </a:t>
            </a:r>
            <a:r>
              <a:rPr lang="en-US" dirty="0"/>
              <a:t>more adaptive to cyclones.</a:t>
            </a:r>
          </a:p>
          <a:p>
            <a:r>
              <a:rPr lang="en-US" dirty="0" smtClean="0"/>
              <a:t>Establish </a:t>
            </a:r>
            <a:r>
              <a:rPr lang="en-US" dirty="0"/>
              <a:t>green belts or wind breaks around forest plantations</a:t>
            </a:r>
            <a:r>
              <a:rPr lang="en-US" dirty="0" smtClean="0"/>
              <a:t>.</a:t>
            </a:r>
          </a:p>
          <a:p>
            <a:r>
              <a:rPr lang="en-US" dirty="0"/>
              <a:t>Plant species for enrichment of area affected.</a:t>
            </a:r>
          </a:p>
          <a:p>
            <a:r>
              <a:rPr lang="en-US" dirty="0"/>
              <a:t>Establish seed orchards in secured locations.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 descr="C:\Users\User\Pictures\Field day\113___02\IMG_3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253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Green belt or wind break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measures no. 4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Plant coastal trees along the coastline to control erosion during cyclone seasons</a:t>
            </a:r>
            <a:r>
              <a:rPr lang="en-US" dirty="0" smtClean="0"/>
              <a:t>.</a:t>
            </a:r>
          </a:p>
          <a:p>
            <a:r>
              <a:rPr lang="en-US" dirty="0"/>
              <a:t>Establish 10 to 15 meters buffer zones between coast and village.</a:t>
            </a:r>
          </a:p>
          <a:p>
            <a:r>
              <a:rPr lang="en-US" dirty="0"/>
              <a:t>Report to relevant authorities on any out break of invasive species.</a:t>
            </a:r>
          </a:p>
          <a:p>
            <a:r>
              <a:rPr lang="en-US" dirty="0"/>
              <a:t>Control and manage invasive species distributed </a:t>
            </a:r>
            <a:r>
              <a:rPr lang="en-US" dirty="0" smtClean="0"/>
              <a:t>by </a:t>
            </a:r>
            <a:r>
              <a:rPr lang="en-US" dirty="0"/>
              <a:t>cyclones.</a:t>
            </a:r>
          </a:p>
          <a:p>
            <a:r>
              <a:rPr lang="en-US" dirty="0"/>
              <a:t>Establish forest plantations in areas less affected by cyclones for wood quality.  </a:t>
            </a:r>
          </a:p>
          <a:p>
            <a:endParaRPr lang="en-US" dirty="0"/>
          </a:p>
        </p:txBody>
      </p:sp>
      <p:pic>
        <p:nvPicPr>
          <p:cNvPr id="5" name="Picture 2" descr="C:\Users\User\Pictures\2012-02-01 Moso awareness\Moso awareness 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Adaptive measures for sea level rise.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Relocate species of importance to higher grounds to avoid loss through sea water flooding.</a:t>
            </a:r>
          </a:p>
          <a:p>
            <a:r>
              <a:rPr lang="en-US" dirty="0"/>
              <a:t>Identify coastal sites that are severely affected and rehabilitate with coastal species to reduce coastal erosion</a:t>
            </a:r>
            <a:r>
              <a:rPr lang="en-US" dirty="0" smtClean="0"/>
              <a:t>.</a:t>
            </a:r>
          </a:p>
          <a:p>
            <a:r>
              <a:rPr lang="en-US" dirty="0"/>
              <a:t>Establish a buffer of coastal species to reduce the rate of coastal erosion.</a:t>
            </a:r>
          </a:p>
          <a:p>
            <a:r>
              <a:rPr lang="en-US" dirty="0"/>
              <a:t>Establish woodlots and plantations on areas not subject to coastal erosion.</a:t>
            </a:r>
          </a:p>
          <a:p>
            <a:r>
              <a:rPr lang="en-US"/>
              <a:t>Adapt coastal management plans.</a:t>
            </a:r>
          </a:p>
          <a:p>
            <a:endParaRPr lang="en-US" dirty="0"/>
          </a:p>
        </p:txBody>
      </p:sp>
      <p:pic>
        <p:nvPicPr>
          <p:cNvPr id="5122" name="Picture 2" descr="C:\Users\User\Pictures\Field day\113___02\IMG_3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know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soil.</a:t>
            </a:r>
          </a:p>
          <a:p>
            <a:r>
              <a:rPr lang="en-US" dirty="0" smtClean="0"/>
              <a:t>Temperature.</a:t>
            </a:r>
          </a:p>
          <a:p>
            <a:r>
              <a:rPr lang="en-US" dirty="0" smtClean="0"/>
              <a:t>Rainfall.</a:t>
            </a:r>
          </a:p>
          <a:p>
            <a:r>
              <a:rPr lang="en-US" dirty="0" smtClean="0"/>
              <a:t>Coastal erosion.</a:t>
            </a:r>
          </a:p>
          <a:p>
            <a:r>
              <a:rPr lang="en-US" dirty="0" smtClean="0"/>
              <a:t>Tree species and their roles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Flower and fruiting seasons.</a:t>
            </a:r>
            <a:endParaRPr lang="en-US" dirty="0" smtClean="0"/>
          </a:p>
          <a:p>
            <a:r>
              <a:rPr lang="en-US" dirty="0" smtClean="0"/>
              <a:t>Stream classes.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on CC impacts and adaptation measures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Conduct awareness to communities vulnerable to CC impacts.</a:t>
            </a:r>
          </a:p>
          <a:p>
            <a:r>
              <a:rPr lang="en-US" dirty="0" smtClean="0"/>
              <a:t>Set up pilot sites for species to be relocated.</a:t>
            </a:r>
          </a:p>
          <a:p>
            <a:r>
              <a:rPr lang="en-US" dirty="0" smtClean="0"/>
              <a:t>Train communities on </a:t>
            </a:r>
            <a:r>
              <a:rPr lang="en-US" dirty="0" smtClean="0"/>
              <a:t>management </a:t>
            </a:r>
            <a:r>
              <a:rPr lang="en-US" dirty="0" smtClean="0"/>
              <a:t>of </a:t>
            </a:r>
            <a:r>
              <a:rPr lang="en-US" dirty="0" smtClean="0"/>
              <a:t>buffers, rehabilitation of degraded forests and land, water </a:t>
            </a:r>
            <a:r>
              <a:rPr lang="en-US" dirty="0" smtClean="0"/>
              <a:t>catchment areas </a:t>
            </a:r>
            <a:r>
              <a:rPr lang="en-US" dirty="0" smtClean="0"/>
              <a:t>and coastal species.</a:t>
            </a:r>
          </a:p>
          <a:p>
            <a:r>
              <a:rPr lang="en-US" dirty="0" smtClean="0"/>
              <a:t>Increase agro-forestry methods.</a:t>
            </a:r>
          </a:p>
          <a:p>
            <a:r>
              <a:rPr lang="en-US" dirty="0" smtClean="0"/>
              <a:t>Use media outlets in providing specific information on CC impacts with adaptation methods.</a:t>
            </a:r>
          </a:p>
          <a:p>
            <a:r>
              <a:rPr lang="en-US" dirty="0" smtClean="0"/>
              <a:t> Produce leaflets, flyers and posters.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User\Documents\backup\tabij.FORESTRY\My Documents\My Pictures\Trees &amp; forest\Santo July 2011 holiday 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  <p:pic>
        <p:nvPicPr>
          <p:cNvPr id="6149" name="Picture 5" descr="C:\Users\User\Documents\backup\tabij.FORESTRY\My Documents\My Pictures\Woodlots\Bani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2362200"/>
            <a:ext cx="3876675" cy="2819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Users\User\Desktop\backup\tabij.FORESTRY\My Documents\My Pictures\2008-05-26, Various photos\Various photos 007.jpg"/>
          <p:cNvPicPr>
            <a:picLocks noChangeAspect="1" noChangeArrowheads="1"/>
          </p:cNvPicPr>
          <p:nvPr/>
        </p:nvPicPr>
        <p:blipFill>
          <a:blip r:embed="rId4" cstate="print"/>
          <a:srcRect t="11111" r="10417"/>
          <a:stretch>
            <a:fillRect/>
          </a:stretch>
        </p:blipFill>
        <p:spPr bwMode="auto">
          <a:xfrm>
            <a:off x="5486400" y="4419600"/>
            <a:ext cx="3276600" cy="2438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User\Pictures\2011-12-14 Moso Island visit\Children. Moso Island visit 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6115050" cy="2590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381000" y="5867400"/>
            <a:ext cx="19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THANKYOU TUMAS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session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History records that some trees naturally adapt to </a:t>
            </a:r>
            <a:r>
              <a:rPr lang="en-US" dirty="0" smtClean="0"/>
              <a:t>climate change.</a:t>
            </a:r>
            <a:endParaRPr lang="en-US" dirty="0"/>
          </a:p>
        </p:txBody>
      </p:sp>
      <p:pic>
        <p:nvPicPr>
          <p:cNvPr id="8" name="Content Placeholder 7" descr="IMG_37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40188" cy="330338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>
            <a:noAutofit/>
          </a:bodyPr>
          <a:lstStyle/>
          <a:p>
            <a:r>
              <a:rPr lang="en-US" sz="1600" dirty="0" smtClean="0"/>
              <a:t>Tolerant species must be carefully selected for forestry plantations to be able to adapt to </a:t>
            </a:r>
            <a:r>
              <a:rPr lang="en-US" sz="1600" dirty="0" smtClean="0"/>
              <a:t>CC impacts.</a:t>
            </a:r>
            <a:endParaRPr lang="en-US" sz="1600" dirty="0"/>
          </a:p>
        </p:txBody>
      </p:sp>
      <p:pic>
        <p:nvPicPr>
          <p:cNvPr id="9" name="Content Placeholder 8" descr="IMG_38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041775" cy="32599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the impacts of Climate Change on Forestry?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Flowering and fruiting of trees.</a:t>
            </a:r>
          </a:p>
          <a:p>
            <a:r>
              <a:rPr lang="en-US" dirty="0" smtClean="0"/>
              <a:t>Healthy mother trees </a:t>
            </a:r>
            <a:r>
              <a:rPr lang="en-US" dirty="0" smtClean="0"/>
              <a:t>destroyed by cyclones.</a:t>
            </a:r>
            <a:endParaRPr lang="en-US" dirty="0" smtClean="0"/>
          </a:p>
          <a:p>
            <a:r>
              <a:rPr lang="en-US" dirty="0" smtClean="0"/>
              <a:t>Increase &amp; decrease </a:t>
            </a:r>
            <a:r>
              <a:rPr lang="en-US" dirty="0" smtClean="0"/>
              <a:t>in temperature – seedlings cannot survive.</a:t>
            </a:r>
          </a:p>
          <a:p>
            <a:r>
              <a:rPr lang="en-US" dirty="0" smtClean="0"/>
              <a:t>Long periods of rain delaying logging activities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Heart rot  caused by cyclones.</a:t>
            </a:r>
            <a:endParaRPr lang="en-US" dirty="0" smtClean="0"/>
          </a:p>
          <a:p>
            <a:r>
              <a:rPr lang="en-US" dirty="0" smtClean="0"/>
              <a:t>Timber sold in green (wet) form rather that dried.</a:t>
            </a:r>
            <a:endParaRPr lang="en-US" dirty="0"/>
          </a:p>
        </p:txBody>
      </p:sp>
      <p:pic>
        <p:nvPicPr>
          <p:cNvPr id="3075" name="Picture 3" descr="C:\Users\User\Documents\backup\tabij.FORESTRY\My Documents\My Pictures\Whitewood tree\big whitewood ve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0909"/>
          <a:stretch>
            <a:fillRect/>
          </a:stretch>
        </p:blipFill>
        <p:spPr bwMode="auto">
          <a:xfrm>
            <a:off x="4953000" y="1371600"/>
            <a:ext cx="3733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CC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Butt rot, ringworm and other diseases affecting valuable species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Slow progress of natural regeneration.</a:t>
            </a:r>
          </a:p>
          <a:p>
            <a:r>
              <a:rPr lang="en-US" dirty="0" smtClean="0"/>
              <a:t>Invasion of weeds and vines in forested areas.</a:t>
            </a:r>
          </a:p>
          <a:p>
            <a:r>
              <a:rPr lang="en-US" dirty="0" smtClean="0"/>
              <a:t>Landslides and coastal erosion. </a:t>
            </a:r>
            <a:endParaRPr lang="en-US" dirty="0"/>
          </a:p>
        </p:txBody>
      </p:sp>
      <p:pic>
        <p:nvPicPr>
          <p:cNvPr id="1026" name="Picture 2" descr="C:\Users\User\Pictures\Field day\113___02\IMG_3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Adaptive measures for increased rainfalls and decrease in temperature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Conduct assessment of species severely affected.</a:t>
            </a:r>
          </a:p>
          <a:p>
            <a:r>
              <a:rPr lang="en-US" dirty="0"/>
              <a:t>Collect seeds, wildings or cuttings from healthy trees and plants of the same species affected.</a:t>
            </a:r>
          </a:p>
          <a:p>
            <a:r>
              <a:rPr lang="en-US" dirty="0"/>
              <a:t>Raise seeds in a nursery.</a:t>
            </a:r>
          </a:p>
          <a:p>
            <a:r>
              <a:rPr lang="en-US" dirty="0"/>
              <a:t>Plant seedlings on </a:t>
            </a:r>
            <a:r>
              <a:rPr lang="en-US" dirty="0" smtClean="0"/>
              <a:t>other locations not affected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rantapao 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5257800" y="5715000"/>
            <a:ext cx="28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Collection  </a:t>
            </a:r>
            <a:r>
              <a:rPr lang="en-US" dirty="0" smtClean="0">
                <a:solidFill>
                  <a:srgbClr val="FFFF00"/>
                </a:solidFill>
              </a:rPr>
              <a:t>of healthy seeds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Adaptive measures no. 1 cont..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Autofit/>
          </a:bodyPr>
          <a:lstStyle/>
          <a:p>
            <a:r>
              <a:rPr lang="en-US" sz="1600" dirty="0"/>
              <a:t>Relocate plants affected in swamps and wet land areas to seasonal waterlog areas.</a:t>
            </a:r>
          </a:p>
          <a:p>
            <a:r>
              <a:rPr lang="en-US" sz="1600" dirty="0"/>
              <a:t>Propagate plants to increase planting materials when long wet seasons affect their flowering.</a:t>
            </a:r>
          </a:p>
          <a:p>
            <a:r>
              <a:rPr lang="en-US" sz="1600" dirty="0"/>
              <a:t>Collect seeds and store them in safe controlled </a:t>
            </a:r>
            <a:r>
              <a:rPr lang="en-US" sz="1600" dirty="0" smtClean="0"/>
              <a:t>rooms or coolers </a:t>
            </a:r>
            <a:r>
              <a:rPr lang="en-US" sz="1600" dirty="0"/>
              <a:t>to be used during low fruiting periods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Plan </a:t>
            </a:r>
            <a:r>
              <a:rPr lang="en-US" sz="1600" dirty="0"/>
              <a:t>eco-tourism activities for dryer areas during prolonged rainy periods.</a:t>
            </a:r>
          </a:p>
          <a:p>
            <a:r>
              <a:rPr lang="en-US" sz="1600" dirty="0"/>
              <a:t>Establish wildlife corridors from </a:t>
            </a:r>
            <a:r>
              <a:rPr lang="en-US" sz="1600" b="1" i="1" dirty="0"/>
              <a:t>affected areas</a:t>
            </a:r>
            <a:r>
              <a:rPr lang="en-US" sz="1600" dirty="0"/>
              <a:t> to stable areas.</a:t>
            </a:r>
          </a:p>
          <a:p>
            <a:r>
              <a:rPr lang="en-US" sz="1600" dirty="0"/>
              <a:t>Remove animals, plants and birds to areas less affected.</a:t>
            </a:r>
          </a:p>
          <a:p>
            <a:r>
              <a:rPr lang="en-US" sz="1600" dirty="0"/>
              <a:t>Establish conservation on dry areas to preserve endemic plants and </a:t>
            </a:r>
            <a:r>
              <a:rPr lang="en-US" sz="1600" b="1" i="1" dirty="0"/>
              <a:t>species</a:t>
            </a:r>
            <a:r>
              <a:rPr lang="en-US" sz="1600" dirty="0"/>
              <a:t> of cultural importance.</a:t>
            </a:r>
          </a:p>
          <a:p>
            <a:r>
              <a:rPr lang="en-US" sz="1600" dirty="0"/>
              <a:t>Relocate affected plants to warmer areas. 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9" name="Content Placeholder 8" descr="IMG_02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4038600" cy="4419600"/>
          </a:xfrm>
        </p:spPr>
      </p:pic>
      <p:sp>
        <p:nvSpPr>
          <p:cNvPr id="11" name="TextBox 10"/>
          <p:cNvSpPr txBox="1"/>
          <p:nvPr/>
        </p:nvSpPr>
        <p:spPr>
          <a:xfrm>
            <a:off x="5029200" y="4648200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Construction of Seed storage facility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Adaptive measures for decreased rainfalls and increased temperatures.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Establish sites specific for each species to ensure planting in right location.</a:t>
            </a:r>
          </a:p>
          <a:p>
            <a:r>
              <a:rPr lang="en-US" dirty="0"/>
              <a:t>Identify and relocate important species to wetter locations.</a:t>
            </a:r>
          </a:p>
          <a:p>
            <a:r>
              <a:rPr lang="en-US" dirty="0"/>
              <a:t>Plant tolerant species of high temperature.</a:t>
            </a:r>
          </a:p>
          <a:p>
            <a:r>
              <a:rPr lang="en-US" dirty="0"/>
              <a:t>Undertake grafting to ensure fruiting under controlled conditions.</a:t>
            </a:r>
          </a:p>
          <a:p>
            <a:r>
              <a:rPr lang="en-US" dirty="0"/>
              <a:t>Build storages facilities to store seeds for future 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the agro-forestry method.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User\Pictures\2011-12-14 Moso Island visit\Joel's garden. Moso Island visit 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measures no. 2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Undertake </a:t>
            </a:r>
            <a:r>
              <a:rPr lang="en-US" dirty="0"/>
              <a:t>awareness on the risks of forest fires</a:t>
            </a:r>
            <a:r>
              <a:rPr lang="en-US" dirty="0" smtClean="0"/>
              <a:t>.</a:t>
            </a:r>
          </a:p>
          <a:p>
            <a:r>
              <a:rPr lang="en-US" dirty="0"/>
              <a:t>Identify any outbreak of pest and disease and report to relevant authorities to deal with.</a:t>
            </a:r>
          </a:p>
          <a:p>
            <a:r>
              <a:rPr lang="en-US" dirty="0"/>
              <a:t>Undertake awareness on the importance of the water catchment areas.</a:t>
            </a:r>
          </a:p>
          <a:p>
            <a:r>
              <a:rPr lang="en-US" dirty="0" smtClean="0"/>
              <a:t>Encourage </a:t>
            </a:r>
            <a:r>
              <a:rPr lang="en-US" dirty="0"/>
              <a:t>communities to rehabilitate water catchment areas</a:t>
            </a:r>
            <a:r>
              <a:rPr lang="en-US" dirty="0" smtClean="0"/>
              <a:t>.</a:t>
            </a:r>
          </a:p>
          <a:p>
            <a:r>
              <a:rPr lang="en-US" dirty="0"/>
              <a:t>Establish green belts or wind breaks.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User\Pictures\2011-12-14 Moso Island visit\Fungie attack Moso Island visit 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4724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Fungi or ringworm on butt of sandalwood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Adaptive measures for soil erosion.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Conducted logging operations only in dry periods.</a:t>
            </a:r>
          </a:p>
          <a:p>
            <a:r>
              <a:rPr lang="en-US" dirty="0"/>
              <a:t>Discourage heavy machinery operation during rainy seasons.</a:t>
            </a:r>
          </a:p>
          <a:p>
            <a:r>
              <a:rPr lang="en-US" dirty="0"/>
              <a:t>Comply with all the VCOLP requirements and specifications</a:t>
            </a:r>
            <a:r>
              <a:rPr lang="en-US" dirty="0" smtClean="0"/>
              <a:t>.</a:t>
            </a:r>
          </a:p>
          <a:p>
            <a:r>
              <a:rPr lang="en-US" dirty="0"/>
              <a:t>Discourage gardening and clearing of vegetation on steep slopes.</a:t>
            </a:r>
          </a:p>
          <a:p>
            <a:r>
              <a:rPr lang="en-US" dirty="0"/>
              <a:t>Stop mining of sand and coral during high surfs to prevent erosion of coastal species.  </a:t>
            </a:r>
          </a:p>
          <a:p>
            <a:endParaRPr lang="en-US" dirty="0"/>
          </a:p>
        </p:txBody>
      </p:sp>
      <p:pic>
        <p:nvPicPr>
          <p:cNvPr id="3074" name="Picture 2" descr="C:\Users\User\Pictures\2012-01-12 Whitewood progeny trail area-Onesua\ww trail 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785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IMPACTS OF CLIMATE CHANGE ON FORESTRY INDUSTRY</vt:lpstr>
      <vt:lpstr>Introduction of session </vt:lpstr>
      <vt:lpstr>What are the impacts of Climate Change on Forestry?</vt:lpstr>
      <vt:lpstr>Impacts of CC continue</vt:lpstr>
      <vt:lpstr>1. Adaptive measures for increased rainfalls and decrease in temperature</vt:lpstr>
      <vt:lpstr>Adaptive measures no. 1 cont..</vt:lpstr>
      <vt:lpstr>2. Adaptive measures for decreased rainfalls and increased temperatures.</vt:lpstr>
      <vt:lpstr>Adaptive measures no. 2 cont..</vt:lpstr>
      <vt:lpstr>3. Adaptive measures for soil erosion.</vt:lpstr>
      <vt:lpstr>4. Adaptive measures for impacts of server cyclones</vt:lpstr>
      <vt:lpstr>Adaptive measures no. 4 cont..</vt:lpstr>
      <vt:lpstr>5. Adaptive measures for sea level rise.</vt:lpstr>
      <vt:lpstr>Need to know </vt:lpstr>
      <vt:lpstr>Education on CC impacts and adaptation measures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CLIMATE CHANGE ON FORESTRY INDUSTRY</dc:title>
  <dc:creator>User</dc:creator>
  <cp:lastModifiedBy>User</cp:lastModifiedBy>
  <cp:revision>44</cp:revision>
  <dcterms:created xsi:type="dcterms:W3CDTF">2012-02-28T17:49:25Z</dcterms:created>
  <dcterms:modified xsi:type="dcterms:W3CDTF">2012-02-29T00:53:50Z</dcterms:modified>
</cp:coreProperties>
</file>