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257" r:id="rId2"/>
    <p:sldId id="278" r:id="rId3"/>
    <p:sldId id="303" r:id="rId4"/>
    <p:sldId id="306" r:id="rId5"/>
    <p:sldId id="304" r:id="rId6"/>
    <p:sldId id="307" r:id="rId7"/>
    <p:sldId id="279" r:id="rId8"/>
    <p:sldId id="280" r:id="rId9"/>
    <p:sldId id="309" r:id="rId10"/>
    <p:sldId id="275" r:id="rId11"/>
    <p:sldId id="283" r:id="rId12"/>
    <p:sldId id="284" r:id="rId13"/>
    <p:sldId id="285" r:id="rId14"/>
    <p:sldId id="286" r:id="rId15"/>
    <p:sldId id="287" r:id="rId16"/>
    <p:sldId id="288" r:id="rId17"/>
    <p:sldId id="259" r:id="rId18"/>
    <p:sldId id="289" r:id="rId19"/>
    <p:sldId id="300" r:id="rId20"/>
    <p:sldId id="261" r:id="rId21"/>
    <p:sldId id="262" r:id="rId22"/>
    <p:sldId id="302" r:id="rId23"/>
    <p:sldId id="290" r:id="rId24"/>
    <p:sldId id="299" r:id="rId25"/>
    <p:sldId id="291" r:id="rId26"/>
    <p:sldId id="292" r:id="rId27"/>
    <p:sldId id="294" r:id="rId28"/>
    <p:sldId id="293" r:id="rId29"/>
    <p:sldId id="310" r:id="rId30"/>
    <p:sldId id="308" r:id="rId3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AQANIVALUT" initials="TW" lastIdx="1" clrIdx="0"/>
  <p:cmAuthor id="1" name="Gibson Susumu" initials="G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1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DEBBAE0F-D8A3-477A-9DC3-CA783FB25007}" type="datetimeFigureOut">
              <a:rPr lang="en-AU" smtClean="0"/>
              <a:t>30/01/2014</a:t>
            </a:fld>
            <a:endParaRPr lang="en-AU"/>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F580D4F6-F71B-4DC8-A469-AC61C0DC2192}" type="slidenum">
              <a:rPr lang="en-AU" smtClean="0"/>
              <a:t>‹#›</a:t>
            </a:fld>
            <a:endParaRPr lang="en-AU"/>
          </a:p>
        </p:txBody>
      </p:sp>
    </p:spTree>
    <p:extLst>
      <p:ext uri="{BB962C8B-B14F-4D97-AF65-F5344CB8AC3E}">
        <p14:creationId xmlns:p14="http://schemas.microsoft.com/office/powerpoint/2010/main" val="18119397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07554843-575F-4A0A-8581-F797D0A05713}" type="datetimeFigureOut">
              <a:rPr lang="en-AU" smtClean="0"/>
              <a:t>30/01/2014</a:t>
            </a:fld>
            <a:endParaRPr lang="en-AU"/>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E80EDB5C-FAC2-4FD2-B5EC-32953F186B03}" type="slidenum">
              <a:rPr lang="en-AU" smtClean="0"/>
              <a:t>‹#›</a:t>
            </a:fld>
            <a:endParaRPr lang="en-AU"/>
          </a:p>
        </p:txBody>
      </p:sp>
    </p:spTree>
    <p:extLst>
      <p:ext uri="{BB962C8B-B14F-4D97-AF65-F5344CB8AC3E}">
        <p14:creationId xmlns:p14="http://schemas.microsoft.com/office/powerpoint/2010/main" val="21746585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E80EDB5C-FAC2-4FD2-B5EC-32953F186B03}" type="slidenum">
              <a:rPr lang="en-AU" smtClean="0"/>
              <a:t>18</a:t>
            </a:fld>
            <a:endParaRPr lang="en-AU"/>
          </a:p>
        </p:txBody>
      </p:sp>
    </p:spTree>
    <p:extLst>
      <p:ext uri="{BB962C8B-B14F-4D97-AF65-F5344CB8AC3E}">
        <p14:creationId xmlns:p14="http://schemas.microsoft.com/office/powerpoint/2010/main" val="2702532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7663424F-D945-4213-B5A9-91AC3E8E3D0F}" type="datetimeFigureOut">
              <a:rPr lang="en-AU" smtClean="0"/>
              <a:t>30/01/2014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5A19F7B-2CF5-4F9E-A3FE-1B84AF63FA4E}" type="slidenum">
              <a:rPr lang="en-AU" smtClean="0"/>
              <a:t>‹#›</a:t>
            </a:fld>
            <a:endParaRPr lang="en-AU"/>
          </a:p>
        </p:txBody>
      </p:sp>
    </p:spTree>
    <p:extLst>
      <p:ext uri="{BB962C8B-B14F-4D97-AF65-F5344CB8AC3E}">
        <p14:creationId xmlns:p14="http://schemas.microsoft.com/office/powerpoint/2010/main" val="1314836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7663424F-D945-4213-B5A9-91AC3E8E3D0F}" type="datetimeFigureOut">
              <a:rPr lang="en-AU" smtClean="0"/>
              <a:t>30/01/2014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5A19F7B-2CF5-4F9E-A3FE-1B84AF63FA4E}" type="slidenum">
              <a:rPr lang="en-AU" smtClean="0"/>
              <a:t>‹#›</a:t>
            </a:fld>
            <a:endParaRPr lang="en-AU"/>
          </a:p>
        </p:txBody>
      </p:sp>
    </p:spTree>
    <p:extLst>
      <p:ext uri="{BB962C8B-B14F-4D97-AF65-F5344CB8AC3E}">
        <p14:creationId xmlns:p14="http://schemas.microsoft.com/office/powerpoint/2010/main" val="3834849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7663424F-D945-4213-B5A9-91AC3E8E3D0F}" type="datetimeFigureOut">
              <a:rPr lang="en-AU" smtClean="0"/>
              <a:t>30/01/2014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5A19F7B-2CF5-4F9E-A3FE-1B84AF63FA4E}" type="slidenum">
              <a:rPr lang="en-AU" smtClean="0"/>
              <a:t>‹#›</a:t>
            </a:fld>
            <a:endParaRPr lang="en-AU"/>
          </a:p>
        </p:txBody>
      </p:sp>
    </p:spTree>
    <p:extLst>
      <p:ext uri="{BB962C8B-B14F-4D97-AF65-F5344CB8AC3E}">
        <p14:creationId xmlns:p14="http://schemas.microsoft.com/office/powerpoint/2010/main" val="3277876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7663424F-D945-4213-B5A9-91AC3E8E3D0F}" type="datetimeFigureOut">
              <a:rPr lang="en-AU" smtClean="0"/>
              <a:t>30/01/2014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5A19F7B-2CF5-4F9E-A3FE-1B84AF63FA4E}" type="slidenum">
              <a:rPr lang="en-AU" smtClean="0"/>
              <a:t>‹#›</a:t>
            </a:fld>
            <a:endParaRPr lang="en-AU"/>
          </a:p>
        </p:txBody>
      </p:sp>
    </p:spTree>
    <p:extLst>
      <p:ext uri="{BB962C8B-B14F-4D97-AF65-F5344CB8AC3E}">
        <p14:creationId xmlns:p14="http://schemas.microsoft.com/office/powerpoint/2010/main" val="17598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63424F-D945-4213-B5A9-91AC3E8E3D0F}" type="datetimeFigureOut">
              <a:rPr lang="en-AU" smtClean="0"/>
              <a:t>30/01/2014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5A19F7B-2CF5-4F9E-A3FE-1B84AF63FA4E}" type="slidenum">
              <a:rPr lang="en-AU" smtClean="0"/>
              <a:t>‹#›</a:t>
            </a:fld>
            <a:endParaRPr lang="en-AU"/>
          </a:p>
        </p:txBody>
      </p:sp>
    </p:spTree>
    <p:extLst>
      <p:ext uri="{BB962C8B-B14F-4D97-AF65-F5344CB8AC3E}">
        <p14:creationId xmlns:p14="http://schemas.microsoft.com/office/powerpoint/2010/main" val="1905507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7663424F-D945-4213-B5A9-91AC3E8E3D0F}" type="datetimeFigureOut">
              <a:rPr lang="en-AU" smtClean="0"/>
              <a:t>30/01/2014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55A19F7B-2CF5-4F9E-A3FE-1B84AF63FA4E}" type="slidenum">
              <a:rPr lang="en-AU" smtClean="0"/>
              <a:t>‹#›</a:t>
            </a:fld>
            <a:endParaRPr lang="en-AU"/>
          </a:p>
        </p:txBody>
      </p:sp>
    </p:spTree>
    <p:extLst>
      <p:ext uri="{BB962C8B-B14F-4D97-AF65-F5344CB8AC3E}">
        <p14:creationId xmlns:p14="http://schemas.microsoft.com/office/powerpoint/2010/main" val="3248761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7663424F-D945-4213-B5A9-91AC3E8E3D0F}" type="datetimeFigureOut">
              <a:rPr lang="en-AU" smtClean="0"/>
              <a:t>30/01/2014</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55A19F7B-2CF5-4F9E-A3FE-1B84AF63FA4E}" type="slidenum">
              <a:rPr lang="en-AU" smtClean="0"/>
              <a:t>‹#›</a:t>
            </a:fld>
            <a:endParaRPr lang="en-AU"/>
          </a:p>
        </p:txBody>
      </p:sp>
    </p:spTree>
    <p:extLst>
      <p:ext uri="{BB962C8B-B14F-4D97-AF65-F5344CB8AC3E}">
        <p14:creationId xmlns:p14="http://schemas.microsoft.com/office/powerpoint/2010/main" val="594985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7663424F-D945-4213-B5A9-91AC3E8E3D0F}" type="datetimeFigureOut">
              <a:rPr lang="en-AU" smtClean="0"/>
              <a:t>30/01/2014</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55A19F7B-2CF5-4F9E-A3FE-1B84AF63FA4E}" type="slidenum">
              <a:rPr lang="en-AU" smtClean="0"/>
              <a:t>‹#›</a:t>
            </a:fld>
            <a:endParaRPr lang="en-AU"/>
          </a:p>
        </p:txBody>
      </p:sp>
    </p:spTree>
    <p:extLst>
      <p:ext uri="{BB962C8B-B14F-4D97-AF65-F5344CB8AC3E}">
        <p14:creationId xmlns:p14="http://schemas.microsoft.com/office/powerpoint/2010/main" val="2059400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63424F-D945-4213-B5A9-91AC3E8E3D0F}" type="datetimeFigureOut">
              <a:rPr lang="en-AU" smtClean="0"/>
              <a:t>30/01/2014</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55A19F7B-2CF5-4F9E-A3FE-1B84AF63FA4E}" type="slidenum">
              <a:rPr lang="en-AU" smtClean="0"/>
              <a:t>‹#›</a:t>
            </a:fld>
            <a:endParaRPr lang="en-AU"/>
          </a:p>
        </p:txBody>
      </p:sp>
    </p:spTree>
    <p:extLst>
      <p:ext uri="{BB962C8B-B14F-4D97-AF65-F5344CB8AC3E}">
        <p14:creationId xmlns:p14="http://schemas.microsoft.com/office/powerpoint/2010/main" val="3225925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63424F-D945-4213-B5A9-91AC3E8E3D0F}" type="datetimeFigureOut">
              <a:rPr lang="en-AU" smtClean="0"/>
              <a:t>30/01/2014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55A19F7B-2CF5-4F9E-A3FE-1B84AF63FA4E}" type="slidenum">
              <a:rPr lang="en-AU" smtClean="0"/>
              <a:t>‹#›</a:t>
            </a:fld>
            <a:endParaRPr lang="en-AU"/>
          </a:p>
        </p:txBody>
      </p:sp>
    </p:spTree>
    <p:extLst>
      <p:ext uri="{BB962C8B-B14F-4D97-AF65-F5344CB8AC3E}">
        <p14:creationId xmlns:p14="http://schemas.microsoft.com/office/powerpoint/2010/main" val="459465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63424F-D945-4213-B5A9-91AC3E8E3D0F}" type="datetimeFigureOut">
              <a:rPr lang="en-AU" smtClean="0"/>
              <a:t>30/01/2014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55A19F7B-2CF5-4F9E-A3FE-1B84AF63FA4E}" type="slidenum">
              <a:rPr lang="en-AU" smtClean="0"/>
              <a:t>‹#›</a:t>
            </a:fld>
            <a:endParaRPr lang="en-AU"/>
          </a:p>
        </p:txBody>
      </p:sp>
    </p:spTree>
    <p:extLst>
      <p:ext uri="{BB962C8B-B14F-4D97-AF65-F5344CB8AC3E}">
        <p14:creationId xmlns:p14="http://schemas.microsoft.com/office/powerpoint/2010/main" val="1114111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63424F-D945-4213-B5A9-91AC3E8E3D0F}" type="datetimeFigureOut">
              <a:rPr lang="en-AU" smtClean="0"/>
              <a:t>30/01/2014</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A19F7B-2CF5-4F9E-A3FE-1B84AF63FA4E}" type="slidenum">
              <a:rPr lang="en-AU" smtClean="0"/>
              <a:t>‹#›</a:t>
            </a:fld>
            <a:endParaRPr lang="en-AU"/>
          </a:p>
        </p:txBody>
      </p:sp>
    </p:spTree>
    <p:extLst>
      <p:ext uri="{BB962C8B-B14F-4D97-AF65-F5344CB8AC3E}">
        <p14:creationId xmlns:p14="http://schemas.microsoft.com/office/powerpoint/2010/main" val="28312683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image" Target="../media/image9.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5104" y="1484784"/>
            <a:ext cx="8305800" cy="1981200"/>
          </a:xfrm>
        </p:spPr>
        <p:txBody>
          <a:bodyPr>
            <a:normAutofit/>
          </a:bodyPr>
          <a:lstStyle/>
          <a:p>
            <a:pPr>
              <a:defRPr/>
            </a:pPr>
            <a:r>
              <a:rPr lang="en-TT" sz="2800" b="1" dirty="0">
                <a:solidFill>
                  <a:srgbClr val="00B050"/>
                </a:solidFill>
              </a:rPr>
              <a:t>Vanuatu Project Site: Divers Bay Village, </a:t>
            </a:r>
            <a:r>
              <a:rPr lang="en-TT" sz="2800" b="1" dirty="0" err="1">
                <a:solidFill>
                  <a:srgbClr val="00B050"/>
                </a:solidFill>
              </a:rPr>
              <a:t>Ureparapara</a:t>
            </a:r>
            <a:r>
              <a:rPr lang="en-TT" sz="2800" b="1" dirty="0">
                <a:solidFill>
                  <a:srgbClr val="00B050"/>
                </a:solidFill>
              </a:rPr>
              <a:t> Island, Banks, </a:t>
            </a:r>
            <a:r>
              <a:rPr lang="en-TT" sz="2800" b="1" dirty="0" err="1">
                <a:solidFill>
                  <a:srgbClr val="00B050"/>
                </a:solidFill>
              </a:rPr>
              <a:t>Torba</a:t>
            </a:r>
            <a:r>
              <a:rPr lang="en-TT" sz="2800" b="1" dirty="0">
                <a:solidFill>
                  <a:srgbClr val="00B050"/>
                </a:solidFill>
              </a:rPr>
              <a:t> </a:t>
            </a:r>
            <a:r>
              <a:rPr lang="en-TT" sz="2800" b="1" dirty="0" smtClean="0">
                <a:solidFill>
                  <a:srgbClr val="00B050"/>
                </a:solidFill>
              </a:rPr>
              <a:t>Province</a:t>
            </a:r>
            <a:endParaRPr sz="2800" b="1" i="1" dirty="0">
              <a:solidFill>
                <a:srgbClr val="FF0000"/>
              </a:solidFill>
            </a:endParaRPr>
          </a:p>
        </p:txBody>
      </p:sp>
      <p:sp>
        <p:nvSpPr>
          <p:cNvPr id="5" name="Subtitle 2"/>
          <p:cNvSpPr txBox="1">
            <a:spLocks/>
          </p:cNvSpPr>
          <p:nvPr/>
        </p:nvSpPr>
        <p:spPr>
          <a:xfrm>
            <a:off x="586680" y="6169868"/>
            <a:ext cx="8305800" cy="5715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buFont typeface="Wingdings 2"/>
              <a:buNone/>
              <a:defRPr/>
            </a:pPr>
            <a:r>
              <a:rPr lang="en-US" sz="2000" b="1" i="1" dirty="0" smtClean="0">
                <a:solidFill>
                  <a:schemeClr val="tx2">
                    <a:lumMod val="75000"/>
                  </a:schemeClr>
                </a:solidFill>
              </a:rPr>
              <a:t>17-18</a:t>
            </a:r>
            <a:r>
              <a:rPr lang="en-US" sz="2000" b="1" i="1" baseline="30000" dirty="0" smtClean="0">
                <a:solidFill>
                  <a:schemeClr val="tx2">
                    <a:lumMod val="75000"/>
                  </a:schemeClr>
                </a:solidFill>
              </a:rPr>
              <a:t>th</a:t>
            </a:r>
            <a:r>
              <a:rPr lang="en-US" sz="2000" b="1" i="1" dirty="0" smtClean="0">
                <a:solidFill>
                  <a:schemeClr val="tx2">
                    <a:lumMod val="75000"/>
                  </a:schemeClr>
                </a:solidFill>
              </a:rPr>
              <a:t> July 2013</a:t>
            </a:r>
            <a:endParaRPr lang="en-US" sz="2000" b="1" i="1" dirty="0">
              <a:solidFill>
                <a:schemeClr val="tx2">
                  <a:lumMod val="75000"/>
                </a:schemeClr>
              </a:solidFill>
            </a:endParaRPr>
          </a:p>
        </p:txBody>
      </p:sp>
      <p:sp>
        <p:nvSpPr>
          <p:cNvPr id="6" name="Rectangle 5"/>
          <p:cNvSpPr/>
          <p:nvPr/>
        </p:nvSpPr>
        <p:spPr>
          <a:xfrm>
            <a:off x="251520" y="404664"/>
            <a:ext cx="8712968" cy="954107"/>
          </a:xfrm>
          <a:prstGeom prst="rect">
            <a:avLst/>
          </a:prstGeom>
        </p:spPr>
        <p:txBody>
          <a:bodyPr wrap="square">
            <a:spAutoFit/>
          </a:bodyPr>
          <a:lstStyle/>
          <a:p>
            <a:pPr algn="ctr">
              <a:defRPr/>
            </a:pPr>
            <a:r>
              <a:rPr lang="en-US" sz="2800" b="1" dirty="0">
                <a:solidFill>
                  <a:srgbClr val="00B050"/>
                </a:solidFill>
              </a:rPr>
              <a:t>“Enhanced Climate Change Resiliency of Food Production Systems in Selected Pacific Island Countries</a:t>
            </a:r>
            <a:r>
              <a:rPr lang="en-US" sz="2800" b="1" dirty="0" smtClean="0">
                <a:solidFill>
                  <a:srgbClr val="00B050"/>
                </a:solidFill>
              </a:rPr>
              <a:t>”</a:t>
            </a:r>
            <a:endParaRPr lang="en-US" sz="2800" b="1" dirty="0">
              <a:solidFill>
                <a:srgbClr val="00B050"/>
              </a:solidFill>
            </a:endParaRPr>
          </a:p>
        </p:txBody>
      </p:sp>
      <p:sp>
        <p:nvSpPr>
          <p:cNvPr id="4" name="Rectangle 3"/>
          <p:cNvSpPr/>
          <p:nvPr/>
        </p:nvSpPr>
        <p:spPr>
          <a:xfrm>
            <a:off x="3563888" y="5589240"/>
            <a:ext cx="2530270" cy="461665"/>
          </a:xfrm>
          <a:prstGeom prst="rect">
            <a:avLst/>
          </a:prstGeom>
        </p:spPr>
        <p:txBody>
          <a:bodyPr wrap="square">
            <a:spAutoFit/>
          </a:bodyPr>
          <a:lstStyle/>
          <a:p>
            <a:pPr>
              <a:defRPr/>
            </a:pPr>
            <a:r>
              <a:rPr lang="en-US" sz="2400" b="1" dirty="0" smtClean="0">
                <a:solidFill>
                  <a:schemeClr val="tx2">
                    <a:lumMod val="75000"/>
                  </a:schemeClr>
                </a:solidFill>
              </a:rPr>
              <a:t>Port Vila, Vanuatu</a:t>
            </a:r>
            <a:endParaRPr lang="en-US" sz="2400" b="1" dirty="0">
              <a:solidFill>
                <a:schemeClr val="tx2">
                  <a:lumMod val="75000"/>
                </a:schemeClr>
              </a:solidFill>
            </a:endParaRPr>
          </a:p>
        </p:txBody>
      </p:sp>
      <p:sp>
        <p:nvSpPr>
          <p:cNvPr id="7" name="Rectangle 6"/>
          <p:cNvSpPr/>
          <p:nvPr/>
        </p:nvSpPr>
        <p:spPr>
          <a:xfrm>
            <a:off x="157510" y="4005064"/>
            <a:ext cx="8734970" cy="954107"/>
          </a:xfrm>
          <a:prstGeom prst="rect">
            <a:avLst/>
          </a:prstGeom>
        </p:spPr>
        <p:txBody>
          <a:bodyPr wrap="square">
            <a:spAutoFit/>
          </a:bodyPr>
          <a:lstStyle/>
          <a:p>
            <a:pPr algn="ctr"/>
            <a:r>
              <a:rPr lang="en-US" sz="2800" b="1" dirty="0" smtClean="0">
                <a:solidFill>
                  <a:srgbClr val="FF0000"/>
                </a:solidFill>
              </a:rPr>
              <a:t>NAB Briefing on the CC &amp; FS Vulnerability Assessment and Implementation Plan</a:t>
            </a:r>
            <a:endParaRPr lang="en-AU" sz="2800" dirty="0">
              <a:solidFill>
                <a:srgbClr val="FF0000"/>
              </a:solidFill>
            </a:endParaRPr>
          </a:p>
        </p:txBody>
      </p:sp>
    </p:spTree>
    <p:extLst>
      <p:ext uri="{BB962C8B-B14F-4D97-AF65-F5344CB8AC3E}">
        <p14:creationId xmlns:p14="http://schemas.microsoft.com/office/powerpoint/2010/main" val="5332306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en-AU" sz="3200" b="1" dirty="0" smtClean="0"/>
              <a:t>Figure1. SPC LRD ASSESSMENT FRAMEWORK</a:t>
            </a:r>
            <a:br>
              <a:rPr lang="en-AU" sz="3200" b="1" dirty="0" smtClean="0"/>
            </a:br>
            <a:r>
              <a:rPr lang="en-AU" sz="3200" b="1" dirty="0" smtClean="0"/>
              <a:t>FUNDING FROM USAID</a:t>
            </a:r>
            <a:endParaRPr lang="en-AU" sz="3200" b="1" dirty="0"/>
          </a:p>
        </p:txBody>
      </p:sp>
      <p:pic>
        <p:nvPicPr>
          <p:cNvPr id="2133" name="Picture 8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976065"/>
            <a:ext cx="9144000" cy="48819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395536" y="1052736"/>
            <a:ext cx="8496944" cy="923330"/>
          </a:xfrm>
          <a:prstGeom prst="rect">
            <a:avLst/>
          </a:prstGeom>
        </p:spPr>
        <p:txBody>
          <a:bodyPr wrap="square">
            <a:spAutoFit/>
          </a:bodyPr>
          <a:lstStyle/>
          <a:p>
            <a:r>
              <a:rPr lang="en-GB" b="1" i="1" dirty="0"/>
              <a:t>“Vulnerability </a:t>
            </a:r>
            <a:r>
              <a:rPr lang="en-GB" i="1" dirty="0"/>
              <a:t>is a function of character, magnitude and rate of </a:t>
            </a:r>
            <a:r>
              <a:rPr lang="en-GB" b="1" i="1" dirty="0"/>
              <a:t>climate variation </a:t>
            </a:r>
            <a:r>
              <a:rPr lang="en-GB" i="1" dirty="0"/>
              <a:t>to which a system is exposed, its </a:t>
            </a:r>
            <a:r>
              <a:rPr lang="en-GB" b="1" i="1" dirty="0"/>
              <a:t>sensitivity</a:t>
            </a:r>
            <a:r>
              <a:rPr lang="en-GB" i="1" dirty="0"/>
              <a:t>, and its </a:t>
            </a:r>
            <a:r>
              <a:rPr lang="en-GB" b="1" i="1" dirty="0"/>
              <a:t>adaptive capacity</a:t>
            </a:r>
            <a:r>
              <a:rPr lang="en-GB" dirty="0"/>
              <a:t>” (IPCC, 2001). This definition is articulated in the following equation for simplicity: V=E x S/A.</a:t>
            </a:r>
          </a:p>
        </p:txBody>
      </p:sp>
    </p:spTree>
    <p:extLst>
      <p:ext uri="{BB962C8B-B14F-4D97-AF65-F5344CB8AC3E}">
        <p14:creationId xmlns:p14="http://schemas.microsoft.com/office/powerpoint/2010/main" val="8029145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7384"/>
            <a:ext cx="8579296" cy="504056"/>
          </a:xfrm>
        </p:spPr>
        <p:txBody>
          <a:bodyPr>
            <a:normAutofit fontScale="90000"/>
          </a:bodyPr>
          <a:lstStyle/>
          <a:p>
            <a:pPr marL="1703388" indent="-1703388" algn="l"/>
            <a:r>
              <a:rPr lang="en-AU" sz="2800" b="1" dirty="0" smtClean="0"/>
              <a:t>Table 2. Divers </a:t>
            </a:r>
            <a:r>
              <a:rPr lang="en-AU" sz="2800" b="1" dirty="0"/>
              <a:t>Bay Village Exposure to Climatic change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7895586"/>
              </p:ext>
            </p:extLst>
          </p:nvPr>
        </p:nvGraphicFramePr>
        <p:xfrm>
          <a:off x="107504" y="476672"/>
          <a:ext cx="8856983" cy="6431861"/>
        </p:xfrm>
        <a:graphic>
          <a:graphicData uri="http://schemas.openxmlformats.org/drawingml/2006/table">
            <a:tbl>
              <a:tblPr firstRow="1" firstCol="1" bandRow="1">
                <a:tableStyleId>{5C22544A-7EE6-4342-B048-85BDC9FD1C3A}</a:tableStyleId>
              </a:tblPr>
              <a:tblGrid>
                <a:gridCol w="1254741"/>
                <a:gridCol w="5609422"/>
                <a:gridCol w="1328547"/>
                <a:gridCol w="664273"/>
              </a:tblGrid>
              <a:tr h="532656">
                <a:tc>
                  <a:txBody>
                    <a:bodyPr/>
                    <a:lstStyle/>
                    <a:p>
                      <a:pPr>
                        <a:lnSpc>
                          <a:spcPct val="115000"/>
                        </a:lnSpc>
                        <a:spcAft>
                          <a:spcPts val="0"/>
                        </a:spcAft>
                      </a:pPr>
                      <a:r>
                        <a:rPr lang="en-AU" sz="1500" dirty="0">
                          <a:effectLst/>
                        </a:rPr>
                        <a:t>Variable</a:t>
                      </a:r>
                      <a:endParaRPr lang="en-AU" sz="1500" dirty="0">
                        <a:effectLst/>
                        <a:latin typeface="Calibri"/>
                        <a:ea typeface="Calibri"/>
                        <a:cs typeface="Times New Roman"/>
                      </a:endParaRPr>
                    </a:p>
                  </a:txBody>
                  <a:tcPr marL="14883" marR="14883" marT="0" marB="0"/>
                </a:tc>
                <a:tc>
                  <a:txBody>
                    <a:bodyPr/>
                    <a:lstStyle/>
                    <a:p>
                      <a:pPr>
                        <a:lnSpc>
                          <a:spcPct val="115000"/>
                        </a:lnSpc>
                        <a:spcAft>
                          <a:spcPts val="0"/>
                        </a:spcAft>
                      </a:pPr>
                      <a:r>
                        <a:rPr lang="en-AU" sz="1500">
                          <a:effectLst/>
                        </a:rPr>
                        <a:t>Description</a:t>
                      </a:r>
                      <a:endParaRPr lang="en-AU" sz="1500">
                        <a:effectLst/>
                        <a:latin typeface="Calibri"/>
                        <a:ea typeface="Calibri"/>
                        <a:cs typeface="Times New Roman"/>
                      </a:endParaRPr>
                    </a:p>
                  </a:txBody>
                  <a:tcPr marL="14883" marR="14883" marT="0" marB="0"/>
                </a:tc>
                <a:tc>
                  <a:txBody>
                    <a:bodyPr/>
                    <a:lstStyle/>
                    <a:p>
                      <a:pPr>
                        <a:lnSpc>
                          <a:spcPct val="115000"/>
                        </a:lnSpc>
                        <a:spcAft>
                          <a:spcPts val="0"/>
                        </a:spcAft>
                      </a:pPr>
                      <a:r>
                        <a:rPr lang="en-AU" sz="1500" dirty="0">
                          <a:effectLst/>
                        </a:rPr>
                        <a:t>Community Perception</a:t>
                      </a:r>
                      <a:endParaRPr lang="en-AU" sz="1500" dirty="0">
                        <a:effectLst/>
                        <a:latin typeface="Calibri"/>
                        <a:ea typeface="Calibri"/>
                        <a:cs typeface="Times New Roman"/>
                      </a:endParaRPr>
                    </a:p>
                  </a:txBody>
                  <a:tcPr marL="14883" marR="14883" marT="0" marB="0"/>
                </a:tc>
                <a:tc>
                  <a:txBody>
                    <a:bodyPr/>
                    <a:lstStyle/>
                    <a:p>
                      <a:pPr>
                        <a:lnSpc>
                          <a:spcPct val="115000"/>
                        </a:lnSpc>
                        <a:spcAft>
                          <a:spcPts val="0"/>
                        </a:spcAft>
                      </a:pPr>
                      <a:r>
                        <a:rPr lang="en-AU" sz="1500" dirty="0">
                          <a:effectLst/>
                        </a:rPr>
                        <a:t>Scale Value</a:t>
                      </a:r>
                      <a:endParaRPr lang="en-AU" sz="1500" dirty="0">
                        <a:effectLst/>
                        <a:latin typeface="Calibri"/>
                        <a:ea typeface="Calibri"/>
                        <a:cs typeface="Times New Roman"/>
                      </a:endParaRPr>
                    </a:p>
                  </a:txBody>
                  <a:tcPr marL="14883" marR="14883" marT="0" marB="0"/>
                </a:tc>
              </a:tr>
              <a:tr h="342300">
                <a:tc rowSpan="2">
                  <a:txBody>
                    <a:bodyPr/>
                    <a:lstStyle/>
                    <a:p>
                      <a:pPr>
                        <a:lnSpc>
                          <a:spcPct val="115000"/>
                        </a:lnSpc>
                        <a:spcAft>
                          <a:spcPts val="0"/>
                        </a:spcAft>
                      </a:pPr>
                      <a:r>
                        <a:rPr lang="en-AU" sz="1500">
                          <a:effectLst/>
                        </a:rPr>
                        <a:t>Temperature </a:t>
                      </a:r>
                    </a:p>
                    <a:p>
                      <a:pPr>
                        <a:lnSpc>
                          <a:spcPct val="115000"/>
                        </a:lnSpc>
                        <a:spcAft>
                          <a:spcPts val="0"/>
                        </a:spcAft>
                      </a:pPr>
                      <a:r>
                        <a:rPr lang="en-AU" sz="1500">
                          <a:effectLst/>
                        </a:rPr>
                        <a:t> </a:t>
                      </a:r>
                      <a:endParaRPr lang="en-AU" sz="1500">
                        <a:effectLst/>
                        <a:latin typeface="Calibri"/>
                        <a:ea typeface="Calibri"/>
                        <a:cs typeface="Times New Roman"/>
                      </a:endParaRPr>
                    </a:p>
                  </a:txBody>
                  <a:tcPr marL="14883" marR="14883" marT="0" marB="0"/>
                </a:tc>
                <a:tc>
                  <a:txBody>
                    <a:bodyPr/>
                    <a:lstStyle/>
                    <a:p>
                      <a:pPr marL="342900" lvl="0" indent="-342900">
                        <a:lnSpc>
                          <a:spcPct val="115000"/>
                        </a:lnSpc>
                        <a:spcAft>
                          <a:spcPts val="0"/>
                        </a:spcAft>
                        <a:buFont typeface="Symbol"/>
                        <a:buChar char=""/>
                      </a:pPr>
                      <a:r>
                        <a:rPr lang="en-AU" sz="1500">
                          <a:effectLst/>
                        </a:rPr>
                        <a:t>Number of hot days has increased</a:t>
                      </a:r>
                      <a:endParaRPr lang="en-AU" sz="1500">
                        <a:effectLst/>
                        <a:latin typeface="Calibri"/>
                        <a:ea typeface="Calibri"/>
                        <a:cs typeface="Times New Roman"/>
                      </a:endParaRPr>
                    </a:p>
                  </a:txBody>
                  <a:tcPr marL="14883" marR="14883" marT="0" marB="0"/>
                </a:tc>
                <a:tc>
                  <a:txBody>
                    <a:bodyPr/>
                    <a:lstStyle/>
                    <a:p>
                      <a:pPr>
                        <a:lnSpc>
                          <a:spcPct val="115000"/>
                        </a:lnSpc>
                        <a:spcAft>
                          <a:spcPts val="0"/>
                        </a:spcAft>
                      </a:pPr>
                      <a:r>
                        <a:rPr lang="en-AU" sz="1500">
                          <a:effectLst/>
                        </a:rPr>
                        <a:t>Very High</a:t>
                      </a:r>
                      <a:endParaRPr lang="en-AU" sz="1500">
                        <a:effectLst/>
                        <a:latin typeface="Calibri"/>
                        <a:ea typeface="Calibri"/>
                        <a:cs typeface="Times New Roman"/>
                      </a:endParaRPr>
                    </a:p>
                  </a:txBody>
                  <a:tcPr marL="14883" marR="14883" marT="0" marB="0"/>
                </a:tc>
                <a:tc>
                  <a:txBody>
                    <a:bodyPr/>
                    <a:lstStyle/>
                    <a:p>
                      <a:pPr>
                        <a:lnSpc>
                          <a:spcPct val="115000"/>
                        </a:lnSpc>
                        <a:spcAft>
                          <a:spcPts val="0"/>
                        </a:spcAft>
                      </a:pPr>
                      <a:r>
                        <a:rPr lang="en-AU" sz="1500">
                          <a:effectLst/>
                        </a:rPr>
                        <a:t>4.00</a:t>
                      </a:r>
                      <a:endParaRPr lang="en-AU" sz="1500">
                        <a:effectLst/>
                        <a:latin typeface="Calibri"/>
                        <a:ea typeface="Calibri"/>
                        <a:cs typeface="Times New Roman"/>
                      </a:endParaRPr>
                    </a:p>
                  </a:txBody>
                  <a:tcPr marL="14883" marR="14883" marT="0" marB="0"/>
                </a:tc>
              </a:tr>
              <a:tr h="152133">
                <a:tc vMerge="1">
                  <a:txBody>
                    <a:bodyPr/>
                    <a:lstStyle/>
                    <a:p>
                      <a:endParaRPr lang="en-AU"/>
                    </a:p>
                  </a:txBody>
                  <a:tcPr/>
                </a:tc>
                <a:tc>
                  <a:txBody>
                    <a:bodyPr/>
                    <a:lstStyle/>
                    <a:p>
                      <a:pPr marL="342900" lvl="0" indent="-342900">
                        <a:lnSpc>
                          <a:spcPct val="115000"/>
                        </a:lnSpc>
                        <a:spcAft>
                          <a:spcPts val="0"/>
                        </a:spcAft>
                        <a:buFont typeface="Symbol"/>
                        <a:buChar char=""/>
                      </a:pPr>
                      <a:r>
                        <a:rPr lang="en-AU" sz="1500">
                          <a:effectLst/>
                        </a:rPr>
                        <a:t>Number of cold days has decreased</a:t>
                      </a:r>
                      <a:endParaRPr lang="en-AU" sz="1500">
                        <a:effectLst/>
                        <a:latin typeface="Calibri"/>
                        <a:ea typeface="Calibri"/>
                        <a:cs typeface="Times New Roman"/>
                      </a:endParaRPr>
                    </a:p>
                  </a:txBody>
                  <a:tcPr marL="14883" marR="14883" marT="0" marB="0"/>
                </a:tc>
                <a:tc>
                  <a:txBody>
                    <a:bodyPr/>
                    <a:lstStyle/>
                    <a:p>
                      <a:pPr>
                        <a:lnSpc>
                          <a:spcPct val="115000"/>
                        </a:lnSpc>
                        <a:spcAft>
                          <a:spcPts val="0"/>
                        </a:spcAft>
                      </a:pPr>
                      <a:r>
                        <a:rPr lang="en-AU" sz="1500">
                          <a:effectLst/>
                        </a:rPr>
                        <a:t>High</a:t>
                      </a:r>
                      <a:endParaRPr lang="en-AU" sz="1500">
                        <a:effectLst/>
                        <a:latin typeface="Calibri"/>
                        <a:ea typeface="Calibri"/>
                        <a:cs typeface="Times New Roman"/>
                      </a:endParaRPr>
                    </a:p>
                  </a:txBody>
                  <a:tcPr marL="14883" marR="14883" marT="0" marB="0"/>
                </a:tc>
                <a:tc>
                  <a:txBody>
                    <a:bodyPr/>
                    <a:lstStyle/>
                    <a:p>
                      <a:pPr>
                        <a:lnSpc>
                          <a:spcPct val="115000"/>
                        </a:lnSpc>
                        <a:spcAft>
                          <a:spcPts val="0"/>
                        </a:spcAft>
                      </a:pPr>
                      <a:r>
                        <a:rPr lang="en-AU" sz="1500">
                          <a:effectLst/>
                        </a:rPr>
                        <a:t>3.00</a:t>
                      </a:r>
                      <a:endParaRPr lang="en-AU" sz="1500">
                        <a:effectLst/>
                        <a:latin typeface="Calibri"/>
                        <a:ea typeface="Calibri"/>
                        <a:cs typeface="Times New Roman"/>
                      </a:endParaRPr>
                    </a:p>
                  </a:txBody>
                  <a:tcPr marL="14883" marR="14883" marT="0" marB="0"/>
                </a:tc>
              </a:tr>
              <a:tr h="608533">
                <a:tc>
                  <a:txBody>
                    <a:bodyPr/>
                    <a:lstStyle/>
                    <a:p>
                      <a:pPr>
                        <a:lnSpc>
                          <a:spcPct val="115000"/>
                        </a:lnSpc>
                        <a:spcAft>
                          <a:spcPts val="0"/>
                        </a:spcAft>
                      </a:pPr>
                      <a:r>
                        <a:rPr lang="en-AU" sz="1500" dirty="0">
                          <a:effectLst/>
                        </a:rPr>
                        <a:t>Rainfall </a:t>
                      </a:r>
                      <a:endParaRPr lang="en-AU" sz="1500" dirty="0">
                        <a:effectLst/>
                        <a:latin typeface="Calibri"/>
                        <a:ea typeface="Calibri"/>
                        <a:cs typeface="Times New Roman"/>
                      </a:endParaRPr>
                    </a:p>
                  </a:txBody>
                  <a:tcPr marL="14883" marR="14883" marT="0" marB="0"/>
                </a:tc>
                <a:tc>
                  <a:txBody>
                    <a:bodyPr/>
                    <a:lstStyle/>
                    <a:p>
                      <a:pPr marL="342900" lvl="0" indent="-342900">
                        <a:lnSpc>
                          <a:spcPct val="115000"/>
                        </a:lnSpc>
                        <a:spcAft>
                          <a:spcPts val="0"/>
                        </a:spcAft>
                        <a:buFont typeface="Symbol"/>
                        <a:buChar char=""/>
                      </a:pPr>
                      <a:r>
                        <a:rPr lang="en-AU" sz="1500" dirty="0">
                          <a:effectLst/>
                        </a:rPr>
                        <a:t>Rainfall has become increasingly </a:t>
                      </a:r>
                      <a:r>
                        <a:rPr lang="en-AU" sz="1500" dirty="0" smtClean="0">
                          <a:effectLst/>
                        </a:rPr>
                        <a:t>unpredictable</a:t>
                      </a:r>
                      <a:endParaRPr lang="en-AU" sz="1500" dirty="0">
                        <a:effectLst/>
                        <a:latin typeface="Calibri"/>
                        <a:ea typeface="Calibri"/>
                        <a:cs typeface="Times New Roman"/>
                      </a:endParaRPr>
                    </a:p>
                  </a:txBody>
                  <a:tcPr marL="14883" marR="14883" marT="0" marB="0"/>
                </a:tc>
                <a:tc>
                  <a:txBody>
                    <a:bodyPr/>
                    <a:lstStyle/>
                    <a:p>
                      <a:pPr>
                        <a:lnSpc>
                          <a:spcPct val="115000"/>
                        </a:lnSpc>
                        <a:spcAft>
                          <a:spcPts val="0"/>
                        </a:spcAft>
                      </a:pPr>
                      <a:r>
                        <a:rPr lang="en-AU" sz="1500">
                          <a:effectLst/>
                        </a:rPr>
                        <a:t>High - Very High</a:t>
                      </a:r>
                      <a:endParaRPr lang="en-AU" sz="1500">
                        <a:effectLst/>
                        <a:latin typeface="Calibri"/>
                        <a:ea typeface="Calibri"/>
                        <a:cs typeface="Times New Roman"/>
                      </a:endParaRPr>
                    </a:p>
                  </a:txBody>
                  <a:tcPr marL="14883" marR="14883" marT="0" marB="0"/>
                </a:tc>
                <a:tc>
                  <a:txBody>
                    <a:bodyPr/>
                    <a:lstStyle/>
                    <a:p>
                      <a:pPr>
                        <a:lnSpc>
                          <a:spcPct val="115000"/>
                        </a:lnSpc>
                        <a:spcAft>
                          <a:spcPts val="0"/>
                        </a:spcAft>
                      </a:pPr>
                      <a:r>
                        <a:rPr lang="en-AU" sz="1500">
                          <a:effectLst/>
                        </a:rPr>
                        <a:t>3.67</a:t>
                      </a:r>
                      <a:endParaRPr lang="en-AU" sz="1500">
                        <a:effectLst/>
                        <a:latin typeface="Calibri"/>
                        <a:ea typeface="Calibri"/>
                        <a:cs typeface="Times New Roman"/>
                      </a:endParaRPr>
                    </a:p>
                  </a:txBody>
                  <a:tcPr marL="14883" marR="14883" marT="0" marB="0"/>
                </a:tc>
              </a:tr>
              <a:tr h="494433">
                <a:tc rowSpan="2">
                  <a:txBody>
                    <a:bodyPr/>
                    <a:lstStyle/>
                    <a:p>
                      <a:pPr>
                        <a:lnSpc>
                          <a:spcPct val="115000"/>
                        </a:lnSpc>
                        <a:spcAft>
                          <a:spcPts val="0"/>
                        </a:spcAft>
                      </a:pPr>
                      <a:r>
                        <a:rPr lang="en-AU" sz="1500" dirty="0">
                          <a:effectLst/>
                        </a:rPr>
                        <a:t>Climate induced </a:t>
                      </a:r>
                      <a:r>
                        <a:rPr lang="en-AU" sz="1500" dirty="0" smtClean="0">
                          <a:effectLst/>
                        </a:rPr>
                        <a:t>disasters</a:t>
                      </a:r>
                      <a:endParaRPr lang="en-AU" sz="1500" dirty="0">
                        <a:effectLst/>
                      </a:endParaRPr>
                    </a:p>
                  </a:txBody>
                  <a:tcPr marL="14883" marR="14883" marT="0" marB="0"/>
                </a:tc>
                <a:tc>
                  <a:txBody>
                    <a:bodyPr/>
                    <a:lstStyle/>
                    <a:p>
                      <a:pPr marL="342900" lvl="0" indent="-342900">
                        <a:lnSpc>
                          <a:spcPct val="115000"/>
                        </a:lnSpc>
                        <a:spcAft>
                          <a:spcPts val="0"/>
                        </a:spcAft>
                        <a:buFont typeface="Symbol"/>
                        <a:buChar char=""/>
                      </a:pPr>
                      <a:r>
                        <a:rPr lang="en-AU" sz="1500" dirty="0">
                          <a:effectLst/>
                        </a:rPr>
                        <a:t>Occurrence of Landslides has increased and sea level rise </a:t>
                      </a:r>
                      <a:endParaRPr lang="en-AU" sz="1500" dirty="0">
                        <a:effectLst/>
                        <a:latin typeface="Calibri"/>
                        <a:ea typeface="Calibri"/>
                        <a:cs typeface="Times New Roman"/>
                      </a:endParaRPr>
                    </a:p>
                  </a:txBody>
                  <a:tcPr marL="14883" marR="14883" marT="0" marB="0"/>
                </a:tc>
                <a:tc>
                  <a:txBody>
                    <a:bodyPr/>
                    <a:lstStyle/>
                    <a:p>
                      <a:pPr>
                        <a:lnSpc>
                          <a:spcPct val="115000"/>
                        </a:lnSpc>
                        <a:spcAft>
                          <a:spcPts val="0"/>
                        </a:spcAft>
                      </a:pPr>
                      <a:r>
                        <a:rPr lang="en-AU" sz="1500">
                          <a:effectLst/>
                        </a:rPr>
                        <a:t>Medium - High</a:t>
                      </a:r>
                      <a:endParaRPr lang="en-AU" sz="1500">
                        <a:effectLst/>
                        <a:latin typeface="Calibri"/>
                        <a:ea typeface="Calibri"/>
                        <a:cs typeface="Times New Roman"/>
                      </a:endParaRPr>
                    </a:p>
                  </a:txBody>
                  <a:tcPr marL="14883" marR="14883" marT="0" marB="0"/>
                </a:tc>
                <a:tc>
                  <a:txBody>
                    <a:bodyPr/>
                    <a:lstStyle/>
                    <a:p>
                      <a:pPr>
                        <a:lnSpc>
                          <a:spcPct val="115000"/>
                        </a:lnSpc>
                        <a:spcAft>
                          <a:spcPts val="0"/>
                        </a:spcAft>
                      </a:pPr>
                      <a:r>
                        <a:rPr lang="en-AU" sz="1500">
                          <a:effectLst/>
                        </a:rPr>
                        <a:t>2.67</a:t>
                      </a:r>
                      <a:endParaRPr lang="en-AU" sz="1500">
                        <a:effectLst/>
                        <a:latin typeface="Calibri"/>
                        <a:ea typeface="Calibri"/>
                        <a:cs typeface="Times New Roman"/>
                      </a:endParaRPr>
                    </a:p>
                  </a:txBody>
                  <a:tcPr marL="14883" marR="14883" marT="0" marB="0"/>
                </a:tc>
              </a:tr>
              <a:tr h="351769">
                <a:tc vMerge="1">
                  <a:txBody>
                    <a:bodyPr/>
                    <a:lstStyle/>
                    <a:p>
                      <a:endParaRPr lang="en-AU"/>
                    </a:p>
                  </a:txBody>
                  <a:tcPr/>
                </a:tc>
                <a:tc>
                  <a:txBody>
                    <a:bodyPr/>
                    <a:lstStyle/>
                    <a:p>
                      <a:pPr marL="342900" lvl="0" indent="-342900">
                        <a:lnSpc>
                          <a:spcPct val="115000"/>
                        </a:lnSpc>
                        <a:spcAft>
                          <a:spcPts val="0"/>
                        </a:spcAft>
                        <a:buFont typeface="Symbol"/>
                        <a:buChar char=""/>
                      </a:pPr>
                      <a:r>
                        <a:rPr lang="en-AU" sz="1500">
                          <a:effectLst/>
                        </a:rPr>
                        <a:t>Occurrence of drought has decreased</a:t>
                      </a:r>
                      <a:endParaRPr lang="en-AU" sz="1500">
                        <a:effectLst/>
                        <a:latin typeface="Calibri"/>
                        <a:ea typeface="Calibri"/>
                        <a:cs typeface="Times New Roman"/>
                      </a:endParaRPr>
                    </a:p>
                  </a:txBody>
                  <a:tcPr marL="14883" marR="14883" marT="0" marB="0"/>
                </a:tc>
                <a:tc>
                  <a:txBody>
                    <a:bodyPr/>
                    <a:lstStyle/>
                    <a:p>
                      <a:pPr>
                        <a:lnSpc>
                          <a:spcPct val="115000"/>
                        </a:lnSpc>
                        <a:spcAft>
                          <a:spcPts val="0"/>
                        </a:spcAft>
                      </a:pPr>
                      <a:r>
                        <a:rPr lang="en-AU" sz="1500">
                          <a:effectLst/>
                        </a:rPr>
                        <a:t>High</a:t>
                      </a:r>
                      <a:endParaRPr lang="en-AU" sz="1500">
                        <a:effectLst/>
                        <a:latin typeface="Calibri"/>
                        <a:ea typeface="Calibri"/>
                        <a:cs typeface="Times New Roman"/>
                      </a:endParaRPr>
                    </a:p>
                  </a:txBody>
                  <a:tcPr marL="14883" marR="14883" marT="0" marB="0"/>
                </a:tc>
                <a:tc>
                  <a:txBody>
                    <a:bodyPr/>
                    <a:lstStyle/>
                    <a:p>
                      <a:pPr>
                        <a:lnSpc>
                          <a:spcPct val="115000"/>
                        </a:lnSpc>
                        <a:spcAft>
                          <a:spcPts val="0"/>
                        </a:spcAft>
                      </a:pPr>
                      <a:r>
                        <a:rPr lang="en-AU" sz="1500">
                          <a:effectLst/>
                        </a:rPr>
                        <a:t>3.00</a:t>
                      </a:r>
                      <a:endParaRPr lang="en-AU" sz="1500">
                        <a:effectLst/>
                        <a:latin typeface="Calibri"/>
                        <a:ea typeface="Calibri"/>
                        <a:cs typeface="Times New Roman"/>
                      </a:endParaRPr>
                    </a:p>
                  </a:txBody>
                  <a:tcPr marL="14883" marR="14883" marT="0" marB="0"/>
                </a:tc>
              </a:tr>
              <a:tr h="342300">
                <a:tc>
                  <a:txBody>
                    <a:bodyPr/>
                    <a:lstStyle/>
                    <a:p>
                      <a:pPr>
                        <a:lnSpc>
                          <a:spcPct val="115000"/>
                        </a:lnSpc>
                        <a:spcAft>
                          <a:spcPts val="0"/>
                        </a:spcAft>
                      </a:pPr>
                      <a:r>
                        <a:rPr lang="en-AU" sz="1500">
                          <a:solidFill>
                            <a:schemeClr val="tx1"/>
                          </a:solidFill>
                          <a:effectLst/>
                        </a:rPr>
                        <a:t>Mango</a:t>
                      </a:r>
                      <a:endParaRPr lang="en-AU" sz="1500">
                        <a:solidFill>
                          <a:schemeClr val="tx1"/>
                        </a:solidFill>
                        <a:effectLst/>
                        <a:latin typeface="Calibri"/>
                        <a:ea typeface="Calibri"/>
                        <a:cs typeface="Times New Roman"/>
                      </a:endParaRPr>
                    </a:p>
                  </a:txBody>
                  <a:tcPr marL="14883" marR="14883" marT="0" marB="0">
                    <a:solidFill>
                      <a:srgbClr val="92D050"/>
                    </a:solidFill>
                  </a:tcPr>
                </a:tc>
                <a:tc>
                  <a:txBody>
                    <a:bodyPr/>
                    <a:lstStyle/>
                    <a:p>
                      <a:pPr marL="342900" lvl="0" indent="-342900">
                        <a:lnSpc>
                          <a:spcPct val="115000"/>
                        </a:lnSpc>
                        <a:spcAft>
                          <a:spcPts val="0"/>
                        </a:spcAft>
                        <a:buFont typeface="Symbol"/>
                        <a:buChar char=""/>
                      </a:pPr>
                      <a:r>
                        <a:rPr lang="en-AU" sz="1500">
                          <a:solidFill>
                            <a:schemeClr val="tx1"/>
                          </a:solidFill>
                          <a:effectLst/>
                        </a:rPr>
                        <a:t>Not fruiting for about ten years</a:t>
                      </a:r>
                      <a:endParaRPr lang="en-AU" sz="1500">
                        <a:solidFill>
                          <a:schemeClr val="tx1"/>
                        </a:solidFill>
                        <a:effectLst/>
                        <a:latin typeface="Calibri"/>
                        <a:ea typeface="Calibri"/>
                        <a:cs typeface="Times New Roman"/>
                      </a:endParaRPr>
                    </a:p>
                  </a:txBody>
                  <a:tcPr marL="14883" marR="14883" marT="0" marB="0">
                    <a:solidFill>
                      <a:srgbClr val="92D050"/>
                    </a:solidFill>
                  </a:tcPr>
                </a:tc>
                <a:tc>
                  <a:txBody>
                    <a:bodyPr/>
                    <a:lstStyle/>
                    <a:p>
                      <a:pPr>
                        <a:lnSpc>
                          <a:spcPct val="115000"/>
                        </a:lnSpc>
                        <a:spcAft>
                          <a:spcPts val="0"/>
                        </a:spcAft>
                      </a:pPr>
                      <a:r>
                        <a:rPr lang="en-AU" sz="1500">
                          <a:solidFill>
                            <a:schemeClr val="tx1"/>
                          </a:solidFill>
                          <a:effectLst/>
                        </a:rPr>
                        <a:t>Very High</a:t>
                      </a:r>
                      <a:endParaRPr lang="en-AU" sz="1500">
                        <a:solidFill>
                          <a:schemeClr val="tx1"/>
                        </a:solidFill>
                        <a:effectLst/>
                        <a:latin typeface="Calibri"/>
                        <a:ea typeface="Calibri"/>
                        <a:cs typeface="Times New Roman"/>
                      </a:endParaRPr>
                    </a:p>
                  </a:txBody>
                  <a:tcPr marL="14883" marR="14883" marT="0" marB="0">
                    <a:solidFill>
                      <a:srgbClr val="92D050"/>
                    </a:solidFill>
                  </a:tcPr>
                </a:tc>
                <a:tc>
                  <a:txBody>
                    <a:bodyPr/>
                    <a:lstStyle/>
                    <a:p>
                      <a:pPr>
                        <a:lnSpc>
                          <a:spcPct val="115000"/>
                        </a:lnSpc>
                        <a:spcAft>
                          <a:spcPts val="0"/>
                        </a:spcAft>
                      </a:pPr>
                      <a:r>
                        <a:rPr lang="en-AU" sz="1500">
                          <a:solidFill>
                            <a:schemeClr val="tx1"/>
                          </a:solidFill>
                          <a:effectLst/>
                        </a:rPr>
                        <a:t>4.00</a:t>
                      </a:r>
                      <a:endParaRPr lang="en-AU" sz="1500">
                        <a:solidFill>
                          <a:schemeClr val="tx1"/>
                        </a:solidFill>
                        <a:effectLst/>
                        <a:latin typeface="Calibri"/>
                        <a:ea typeface="Calibri"/>
                        <a:cs typeface="Times New Roman"/>
                      </a:endParaRPr>
                    </a:p>
                  </a:txBody>
                  <a:tcPr marL="14883" marR="14883" marT="0" marB="0">
                    <a:solidFill>
                      <a:srgbClr val="92D050"/>
                    </a:solidFill>
                  </a:tcPr>
                </a:tc>
              </a:tr>
              <a:tr h="152133">
                <a:tc>
                  <a:txBody>
                    <a:bodyPr/>
                    <a:lstStyle/>
                    <a:p>
                      <a:pPr>
                        <a:lnSpc>
                          <a:spcPct val="115000"/>
                        </a:lnSpc>
                        <a:spcAft>
                          <a:spcPts val="0"/>
                        </a:spcAft>
                      </a:pPr>
                      <a:r>
                        <a:rPr lang="en-AU" sz="1500">
                          <a:solidFill>
                            <a:schemeClr val="tx1"/>
                          </a:solidFill>
                          <a:effectLst/>
                        </a:rPr>
                        <a:t>Breadfruit</a:t>
                      </a:r>
                      <a:endParaRPr lang="en-AU" sz="1500">
                        <a:solidFill>
                          <a:schemeClr val="tx1"/>
                        </a:solidFill>
                        <a:effectLst/>
                        <a:latin typeface="Calibri"/>
                        <a:ea typeface="Calibri"/>
                        <a:cs typeface="Times New Roman"/>
                      </a:endParaRPr>
                    </a:p>
                  </a:txBody>
                  <a:tcPr marL="14883" marR="14883" marT="0" marB="0">
                    <a:solidFill>
                      <a:srgbClr val="92D050"/>
                    </a:solidFill>
                  </a:tcPr>
                </a:tc>
                <a:tc>
                  <a:txBody>
                    <a:bodyPr/>
                    <a:lstStyle/>
                    <a:p>
                      <a:pPr marL="342900" lvl="0" indent="-342900">
                        <a:lnSpc>
                          <a:spcPct val="115000"/>
                        </a:lnSpc>
                        <a:spcAft>
                          <a:spcPts val="0"/>
                        </a:spcAft>
                        <a:buFont typeface="Symbol"/>
                        <a:buChar char=""/>
                      </a:pPr>
                      <a:r>
                        <a:rPr lang="en-AU" sz="1500">
                          <a:solidFill>
                            <a:schemeClr val="tx1"/>
                          </a:solidFill>
                          <a:effectLst/>
                        </a:rPr>
                        <a:t>Unlike before, fruiting all year round</a:t>
                      </a:r>
                      <a:endParaRPr lang="en-AU" sz="1500">
                        <a:solidFill>
                          <a:schemeClr val="tx1"/>
                        </a:solidFill>
                        <a:effectLst/>
                        <a:latin typeface="Calibri"/>
                        <a:ea typeface="Calibri"/>
                        <a:cs typeface="Times New Roman"/>
                      </a:endParaRPr>
                    </a:p>
                  </a:txBody>
                  <a:tcPr marL="14883" marR="14883" marT="0" marB="0">
                    <a:solidFill>
                      <a:srgbClr val="92D050"/>
                    </a:solidFill>
                  </a:tcPr>
                </a:tc>
                <a:tc>
                  <a:txBody>
                    <a:bodyPr/>
                    <a:lstStyle/>
                    <a:p>
                      <a:pPr>
                        <a:lnSpc>
                          <a:spcPct val="115000"/>
                        </a:lnSpc>
                        <a:spcAft>
                          <a:spcPts val="0"/>
                        </a:spcAft>
                      </a:pPr>
                      <a:r>
                        <a:rPr lang="en-AU" sz="1500">
                          <a:solidFill>
                            <a:schemeClr val="tx1"/>
                          </a:solidFill>
                          <a:effectLst/>
                        </a:rPr>
                        <a:t>High</a:t>
                      </a:r>
                      <a:endParaRPr lang="en-AU" sz="1500">
                        <a:solidFill>
                          <a:schemeClr val="tx1"/>
                        </a:solidFill>
                        <a:effectLst/>
                        <a:latin typeface="Calibri"/>
                        <a:ea typeface="Calibri"/>
                        <a:cs typeface="Times New Roman"/>
                      </a:endParaRPr>
                    </a:p>
                  </a:txBody>
                  <a:tcPr marL="14883" marR="14883" marT="0" marB="0">
                    <a:solidFill>
                      <a:srgbClr val="92D050"/>
                    </a:solidFill>
                  </a:tcPr>
                </a:tc>
                <a:tc>
                  <a:txBody>
                    <a:bodyPr/>
                    <a:lstStyle/>
                    <a:p>
                      <a:pPr>
                        <a:lnSpc>
                          <a:spcPct val="115000"/>
                        </a:lnSpc>
                        <a:spcAft>
                          <a:spcPts val="0"/>
                        </a:spcAft>
                      </a:pPr>
                      <a:r>
                        <a:rPr lang="en-AU" sz="1500">
                          <a:solidFill>
                            <a:schemeClr val="tx1"/>
                          </a:solidFill>
                          <a:effectLst/>
                        </a:rPr>
                        <a:t>3.00</a:t>
                      </a:r>
                      <a:endParaRPr lang="en-AU" sz="1500">
                        <a:solidFill>
                          <a:schemeClr val="tx1"/>
                        </a:solidFill>
                        <a:effectLst/>
                        <a:latin typeface="Calibri"/>
                        <a:ea typeface="Calibri"/>
                        <a:cs typeface="Times New Roman"/>
                      </a:endParaRPr>
                    </a:p>
                  </a:txBody>
                  <a:tcPr marL="14883" marR="14883" marT="0" marB="0">
                    <a:solidFill>
                      <a:srgbClr val="92D050"/>
                    </a:solidFill>
                  </a:tcPr>
                </a:tc>
              </a:tr>
              <a:tr h="152133">
                <a:tc>
                  <a:txBody>
                    <a:bodyPr/>
                    <a:lstStyle/>
                    <a:p>
                      <a:pPr>
                        <a:lnSpc>
                          <a:spcPct val="115000"/>
                        </a:lnSpc>
                        <a:spcAft>
                          <a:spcPts val="0"/>
                        </a:spcAft>
                      </a:pPr>
                      <a:r>
                        <a:rPr lang="en-AU" sz="1500">
                          <a:solidFill>
                            <a:schemeClr val="tx1"/>
                          </a:solidFill>
                          <a:effectLst/>
                        </a:rPr>
                        <a:t>Yams</a:t>
                      </a:r>
                      <a:endParaRPr lang="en-AU" sz="1500">
                        <a:solidFill>
                          <a:schemeClr val="tx1"/>
                        </a:solidFill>
                        <a:effectLst/>
                        <a:latin typeface="Calibri"/>
                        <a:ea typeface="Calibri"/>
                        <a:cs typeface="Times New Roman"/>
                      </a:endParaRPr>
                    </a:p>
                  </a:txBody>
                  <a:tcPr marL="14883" marR="14883" marT="0" marB="0">
                    <a:solidFill>
                      <a:srgbClr val="92D050"/>
                    </a:solidFill>
                  </a:tcPr>
                </a:tc>
                <a:tc>
                  <a:txBody>
                    <a:bodyPr/>
                    <a:lstStyle/>
                    <a:p>
                      <a:pPr marL="342900" lvl="0" indent="-342900">
                        <a:lnSpc>
                          <a:spcPct val="115000"/>
                        </a:lnSpc>
                        <a:spcAft>
                          <a:spcPts val="0"/>
                        </a:spcAft>
                        <a:buFont typeface="Symbol"/>
                        <a:buChar char=""/>
                      </a:pPr>
                      <a:r>
                        <a:rPr lang="en-AU" sz="1500" dirty="0">
                          <a:solidFill>
                            <a:schemeClr val="tx1"/>
                          </a:solidFill>
                          <a:effectLst/>
                        </a:rPr>
                        <a:t>Shorter Season but smaller tubers and more diseases  (Anthracnose)</a:t>
                      </a:r>
                      <a:endParaRPr lang="en-AU" sz="1500" dirty="0">
                        <a:solidFill>
                          <a:schemeClr val="tx1"/>
                        </a:solidFill>
                        <a:effectLst/>
                        <a:latin typeface="Calibri"/>
                        <a:ea typeface="Calibri"/>
                        <a:cs typeface="Times New Roman"/>
                      </a:endParaRPr>
                    </a:p>
                  </a:txBody>
                  <a:tcPr marL="14883" marR="14883" marT="0" marB="0">
                    <a:solidFill>
                      <a:srgbClr val="92D050"/>
                    </a:solidFill>
                  </a:tcPr>
                </a:tc>
                <a:tc>
                  <a:txBody>
                    <a:bodyPr/>
                    <a:lstStyle/>
                    <a:p>
                      <a:pPr>
                        <a:lnSpc>
                          <a:spcPct val="115000"/>
                        </a:lnSpc>
                        <a:spcAft>
                          <a:spcPts val="0"/>
                        </a:spcAft>
                      </a:pPr>
                      <a:r>
                        <a:rPr lang="en-AU" sz="1500">
                          <a:solidFill>
                            <a:schemeClr val="tx1"/>
                          </a:solidFill>
                          <a:effectLst/>
                        </a:rPr>
                        <a:t>High</a:t>
                      </a:r>
                      <a:endParaRPr lang="en-AU" sz="1500">
                        <a:solidFill>
                          <a:schemeClr val="tx1"/>
                        </a:solidFill>
                        <a:effectLst/>
                        <a:latin typeface="Calibri"/>
                        <a:ea typeface="Calibri"/>
                        <a:cs typeface="Times New Roman"/>
                      </a:endParaRPr>
                    </a:p>
                  </a:txBody>
                  <a:tcPr marL="14883" marR="14883" marT="0" marB="0">
                    <a:solidFill>
                      <a:srgbClr val="92D050"/>
                    </a:solidFill>
                  </a:tcPr>
                </a:tc>
                <a:tc>
                  <a:txBody>
                    <a:bodyPr/>
                    <a:lstStyle/>
                    <a:p>
                      <a:pPr>
                        <a:lnSpc>
                          <a:spcPct val="115000"/>
                        </a:lnSpc>
                        <a:spcAft>
                          <a:spcPts val="0"/>
                        </a:spcAft>
                      </a:pPr>
                      <a:r>
                        <a:rPr lang="en-AU" sz="1500">
                          <a:solidFill>
                            <a:schemeClr val="tx1"/>
                          </a:solidFill>
                          <a:effectLst/>
                        </a:rPr>
                        <a:t>3.00</a:t>
                      </a:r>
                      <a:endParaRPr lang="en-AU" sz="1500">
                        <a:solidFill>
                          <a:schemeClr val="tx1"/>
                        </a:solidFill>
                        <a:effectLst/>
                        <a:latin typeface="Calibri"/>
                        <a:ea typeface="Calibri"/>
                        <a:cs typeface="Times New Roman"/>
                      </a:endParaRPr>
                    </a:p>
                  </a:txBody>
                  <a:tcPr marL="14883" marR="14883" marT="0" marB="0">
                    <a:solidFill>
                      <a:srgbClr val="92D050"/>
                    </a:solidFill>
                  </a:tcPr>
                </a:tc>
              </a:tr>
              <a:tr h="228200">
                <a:tc>
                  <a:txBody>
                    <a:bodyPr/>
                    <a:lstStyle/>
                    <a:p>
                      <a:pPr>
                        <a:lnSpc>
                          <a:spcPct val="115000"/>
                        </a:lnSpc>
                        <a:spcAft>
                          <a:spcPts val="0"/>
                        </a:spcAft>
                      </a:pPr>
                      <a:r>
                        <a:rPr lang="en-AU" sz="1500">
                          <a:solidFill>
                            <a:schemeClr val="tx1"/>
                          </a:solidFill>
                          <a:effectLst/>
                        </a:rPr>
                        <a:t>Cassava</a:t>
                      </a:r>
                      <a:endParaRPr lang="en-AU" sz="1500">
                        <a:solidFill>
                          <a:schemeClr val="tx1"/>
                        </a:solidFill>
                        <a:effectLst/>
                        <a:latin typeface="Calibri"/>
                        <a:ea typeface="Calibri"/>
                        <a:cs typeface="Times New Roman"/>
                      </a:endParaRPr>
                    </a:p>
                  </a:txBody>
                  <a:tcPr marL="14883" marR="14883" marT="0" marB="0">
                    <a:solidFill>
                      <a:srgbClr val="92D050"/>
                    </a:solidFill>
                  </a:tcPr>
                </a:tc>
                <a:tc>
                  <a:txBody>
                    <a:bodyPr/>
                    <a:lstStyle/>
                    <a:p>
                      <a:pPr marL="342900" lvl="0" indent="-342900">
                        <a:lnSpc>
                          <a:spcPct val="115000"/>
                        </a:lnSpc>
                        <a:spcAft>
                          <a:spcPts val="0"/>
                        </a:spcAft>
                        <a:buFont typeface="Symbol"/>
                        <a:buChar char=""/>
                      </a:pPr>
                      <a:r>
                        <a:rPr lang="en-AU" sz="1500" dirty="0">
                          <a:solidFill>
                            <a:schemeClr val="tx1"/>
                          </a:solidFill>
                          <a:effectLst/>
                        </a:rPr>
                        <a:t>Smaller tubers and taste change (bitter) and harder tubers; rat problems</a:t>
                      </a:r>
                      <a:endParaRPr lang="en-AU" sz="1500" dirty="0">
                        <a:solidFill>
                          <a:schemeClr val="tx1"/>
                        </a:solidFill>
                        <a:effectLst/>
                        <a:latin typeface="Calibri"/>
                        <a:ea typeface="Calibri"/>
                        <a:cs typeface="Times New Roman"/>
                      </a:endParaRPr>
                    </a:p>
                  </a:txBody>
                  <a:tcPr marL="14883" marR="14883" marT="0" marB="0">
                    <a:solidFill>
                      <a:srgbClr val="92D050"/>
                    </a:solidFill>
                  </a:tcPr>
                </a:tc>
                <a:tc>
                  <a:txBody>
                    <a:bodyPr/>
                    <a:lstStyle/>
                    <a:p>
                      <a:pPr>
                        <a:lnSpc>
                          <a:spcPct val="115000"/>
                        </a:lnSpc>
                        <a:spcAft>
                          <a:spcPts val="0"/>
                        </a:spcAft>
                      </a:pPr>
                      <a:r>
                        <a:rPr lang="en-AU" sz="1500">
                          <a:solidFill>
                            <a:schemeClr val="tx1"/>
                          </a:solidFill>
                          <a:effectLst/>
                        </a:rPr>
                        <a:t>Medium</a:t>
                      </a:r>
                      <a:endParaRPr lang="en-AU" sz="1500">
                        <a:solidFill>
                          <a:schemeClr val="tx1"/>
                        </a:solidFill>
                        <a:effectLst/>
                        <a:latin typeface="Calibri"/>
                        <a:ea typeface="Calibri"/>
                        <a:cs typeface="Times New Roman"/>
                      </a:endParaRPr>
                    </a:p>
                  </a:txBody>
                  <a:tcPr marL="14883" marR="14883" marT="0" marB="0">
                    <a:solidFill>
                      <a:srgbClr val="92D050"/>
                    </a:solidFill>
                  </a:tcPr>
                </a:tc>
                <a:tc>
                  <a:txBody>
                    <a:bodyPr/>
                    <a:lstStyle/>
                    <a:p>
                      <a:pPr>
                        <a:lnSpc>
                          <a:spcPct val="115000"/>
                        </a:lnSpc>
                        <a:spcAft>
                          <a:spcPts val="0"/>
                        </a:spcAft>
                      </a:pPr>
                      <a:r>
                        <a:rPr lang="en-AU" sz="1500">
                          <a:solidFill>
                            <a:schemeClr val="tx1"/>
                          </a:solidFill>
                          <a:effectLst/>
                        </a:rPr>
                        <a:t>2.00</a:t>
                      </a:r>
                      <a:endParaRPr lang="en-AU" sz="1500">
                        <a:solidFill>
                          <a:schemeClr val="tx1"/>
                        </a:solidFill>
                        <a:effectLst/>
                        <a:latin typeface="Calibri"/>
                        <a:ea typeface="Calibri"/>
                        <a:cs typeface="Times New Roman"/>
                      </a:endParaRPr>
                    </a:p>
                  </a:txBody>
                  <a:tcPr marL="14883" marR="14883" marT="0" marB="0">
                    <a:solidFill>
                      <a:srgbClr val="92D050"/>
                    </a:solidFill>
                  </a:tcPr>
                </a:tc>
              </a:tr>
              <a:tr h="152133">
                <a:tc>
                  <a:txBody>
                    <a:bodyPr/>
                    <a:lstStyle/>
                    <a:p>
                      <a:pPr>
                        <a:lnSpc>
                          <a:spcPct val="115000"/>
                        </a:lnSpc>
                        <a:spcAft>
                          <a:spcPts val="0"/>
                        </a:spcAft>
                      </a:pPr>
                      <a:r>
                        <a:rPr lang="en-AU" sz="1500">
                          <a:solidFill>
                            <a:schemeClr val="tx1"/>
                          </a:solidFill>
                          <a:effectLst/>
                        </a:rPr>
                        <a:t>Banana</a:t>
                      </a:r>
                      <a:endParaRPr lang="en-AU" sz="1500">
                        <a:solidFill>
                          <a:schemeClr val="tx1"/>
                        </a:solidFill>
                        <a:effectLst/>
                        <a:latin typeface="Calibri"/>
                        <a:ea typeface="Calibri"/>
                        <a:cs typeface="Times New Roman"/>
                      </a:endParaRPr>
                    </a:p>
                  </a:txBody>
                  <a:tcPr marL="14883" marR="14883" marT="0" marB="0">
                    <a:solidFill>
                      <a:srgbClr val="92D050"/>
                    </a:solidFill>
                  </a:tcPr>
                </a:tc>
                <a:tc>
                  <a:txBody>
                    <a:bodyPr/>
                    <a:lstStyle/>
                    <a:p>
                      <a:pPr marL="342900" lvl="0" indent="-342900">
                        <a:lnSpc>
                          <a:spcPct val="115000"/>
                        </a:lnSpc>
                        <a:spcAft>
                          <a:spcPts val="0"/>
                        </a:spcAft>
                        <a:buFont typeface="Symbol"/>
                        <a:buChar char=""/>
                      </a:pPr>
                      <a:r>
                        <a:rPr lang="en-AU" sz="1500">
                          <a:solidFill>
                            <a:schemeClr val="tx1"/>
                          </a:solidFill>
                          <a:effectLst/>
                        </a:rPr>
                        <a:t>Fruits are smaller and taste changed (saltier); more damage from fowls</a:t>
                      </a:r>
                      <a:endParaRPr lang="en-AU" sz="1500">
                        <a:solidFill>
                          <a:schemeClr val="tx1"/>
                        </a:solidFill>
                        <a:effectLst/>
                        <a:latin typeface="Calibri"/>
                        <a:ea typeface="Calibri"/>
                        <a:cs typeface="Times New Roman"/>
                      </a:endParaRPr>
                    </a:p>
                  </a:txBody>
                  <a:tcPr marL="14883" marR="14883" marT="0" marB="0">
                    <a:solidFill>
                      <a:srgbClr val="92D050"/>
                    </a:solidFill>
                  </a:tcPr>
                </a:tc>
                <a:tc>
                  <a:txBody>
                    <a:bodyPr/>
                    <a:lstStyle/>
                    <a:p>
                      <a:pPr>
                        <a:lnSpc>
                          <a:spcPct val="115000"/>
                        </a:lnSpc>
                        <a:spcAft>
                          <a:spcPts val="0"/>
                        </a:spcAft>
                      </a:pPr>
                      <a:r>
                        <a:rPr lang="en-AU" sz="1500" dirty="0">
                          <a:solidFill>
                            <a:schemeClr val="tx1"/>
                          </a:solidFill>
                          <a:effectLst/>
                        </a:rPr>
                        <a:t>Low</a:t>
                      </a:r>
                      <a:endParaRPr lang="en-AU" sz="1500" dirty="0">
                        <a:solidFill>
                          <a:schemeClr val="tx1"/>
                        </a:solidFill>
                        <a:effectLst/>
                        <a:latin typeface="Calibri"/>
                        <a:ea typeface="Calibri"/>
                        <a:cs typeface="Times New Roman"/>
                      </a:endParaRPr>
                    </a:p>
                  </a:txBody>
                  <a:tcPr marL="14883" marR="14883" marT="0" marB="0">
                    <a:solidFill>
                      <a:srgbClr val="92D050"/>
                    </a:solidFill>
                  </a:tcPr>
                </a:tc>
                <a:tc>
                  <a:txBody>
                    <a:bodyPr/>
                    <a:lstStyle/>
                    <a:p>
                      <a:pPr>
                        <a:lnSpc>
                          <a:spcPct val="115000"/>
                        </a:lnSpc>
                        <a:spcAft>
                          <a:spcPts val="0"/>
                        </a:spcAft>
                      </a:pPr>
                      <a:r>
                        <a:rPr lang="en-AU" sz="1500">
                          <a:solidFill>
                            <a:schemeClr val="tx1"/>
                          </a:solidFill>
                          <a:effectLst/>
                        </a:rPr>
                        <a:t>1.00</a:t>
                      </a:r>
                      <a:endParaRPr lang="en-AU" sz="1500">
                        <a:solidFill>
                          <a:schemeClr val="tx1"/>
                        </a:solidFill>
                        <a:effectLst/>
                        <a:latin typeface="Calibri"/>
                        <a:ea typeface="Calibri"/>
                        <a:cs typeface="Times New Roman"/>
                      </a:endParaRPr>
                    </a:p>
                  </a:txBody>
                  <a:tcPr marL="14883" marR="14883" marT="0" marB="0">
                    <a:solidFill>
                      <a:srgbClr val="92D050"/>
                    </a:solidFill>
                  </a:tcPr>
                </a:tc>
              </a:tr>
              <a:tr h="152133">
                <a:tc>
                  <a:txBody>
                    <a:bodyPr/>
                    <a:lstStyle/>
                    <a:p>
                      <a:pPr>
                        <a:lnSpc>
                          <a:spcPct val="115000"/>
                        </a:lnSpc>
                        <a:spcAft>
                          <a:spcPts val="0"/>
                        </a:spcAft>
                      </a:pPr>
                      <a:r>
                        <a:rPr lang="en-AU" sz="1500">
                          <a:solidFill>
                            <a:schemeClr val="tx1"/>
                          </a:solidFill>
                          <a:effectLst/>
                        </a:rPr>
                        <a:t>Pigs</a:t>
                      </a:r>
                      <a:endParaRPr lang="en-AU" sz="1500">
                        <a:solidFill>
                          <a:schemeClr val="tx1"/>
                        </a:solidFill>
                        <a:effectLst/>
                        <a:latin typeface="Calibri"/>
                        <a:ea typeface="Calibri"/>
                        <a:cs typeface="Times New Roman"/>
                      </a:endParaRPr>
                    </a:p>
                  </a:txBody>
                  <a:tcPr marL="14883" marR="14883" marT="0" marB="0">
                    <a:solidFill>
                      <a:srgbClr val="92D050"/>
                    </a:solidFill>
                  </a:tcPr>
                </a:tc>
                <a:tc>
                  <a:txBody>
                    <a:bodyPr/>
                    <a:lstStyle/>
                    <a:p>
                      <a:pPr marL="342900" lvl="0" indent="-342900">
                        <a:lnSpc>
                          <a:spcPct val="115000"/>
                        </a:lnSpc>
                        <a:spcAft>
                          <a:spcPts val="0"/>
                        </a:spcAft>
                        <a:buFont typeface="Symbol"/>
                        <a:buChar char=""/>
                      </a:pPr>
                      <a:r>
                        <a:rPr lang="en-AU" sz="1500">
                          <a:solidFill>
                            <a:schemeClr val="tx1"/>
                          </a:solidFill>
                          <a:effectLst/>
                        </a:rPr>
                        <a:t>Higher mortality; less pigs now; slow growth; low survival rate</a:t>
                      </a:r>
                      <a:endParaRPr lang="en-AU" sz="1500">
                        <a:solidFill>
                          <a:schemeClr val="tx1"/>
                        </a:solidFill>
                        <a:effectLst/>
                        <a:latin typeface="Calibri"/>
                        <a:ea typeface="Calibri"/>
                        <a:cs typeface="Times New Roman"/>
                      </a:endParaRPr>
                    </a:p>
                  </a:txBody>
                  <a:tcPr marL="14883" marR="14883" marT="0" marB="0">
                    <a:solidFill>
                      <a:srgbClr val="92D050"/>
                    </a:solidFill>
                  </a:tcPr>
                </a:tc>
                <a:tc>
                  <a:txBody>
                    <a:bodyPr/>
                    <a:lstStyle/>
                    <a:p>
                      <a:pPr>
                        <a:lnSpc>
                          <a:spcPct val="115000"/>
                        </a:lnSpc>
                        <a:spcAft>
                          <a:spcPts val="0"/>
                        </a:spcAft>
                      </a:pPr>
                      <a:r>
                        <a:rPr lang="en-AU" sz="1500">
                          <a:solidFill>
                            <a:schemeClr val="tx1"/>
                          </a:solidFill>
                          <a:effectLst/>
                        </a:rPr>
                        <a:t>High</a:t>
                      </a:r>
                      <a:endParaRPr lang="en-AU" sz="1500">
                        <a:solidFill>
                          <a:schemeClr val="tx1"/>
                        </a:solidFill>
                        <a:effectLst/>
                        <a:latin typeface="Calibri"/>
                        <a:ea typeface="Calibri"/>
                        <a:cs typeface="Times New Roman"/>
                      </a:endParaRPr>
                    </a:p>
                  </a:txBody>
                  <a:tcPr marL="14883" marR="14883" marT="0" marB="0">
                    <a:solidFill>
                      <a:srgbClr val="92D050"/>
                    </a:solidFill>
                  </a:tcPr>
                </a:tc>
                <a:tc>
                  <a:txBody>
                    <a:bodyPr/>
                    <a:lstStyle/>
                    <a:p>
                      <a:pPr>
                        <a:lnSpc>
                          <a:spcPct val="115000"/>
                        </a:lnSpc>
                        <a:spcAft>
                          <a:spcPts val="0"/>
                        </a:spcAft>
                      </a:pPr>
                      <a:r>
                        <a:rPr lang="en-AU" sz="1500">
                          <a:solidFill>
                            <a:schemeClr val="tx1"/>
                          </a:solidFill>
                          <a:effectLst/>
                        </a:rPr>
                        <a:t>3.00</a:t>
                      </a:r>
                      <a:endParaRPr lang="en-AU" sz="1500">
                        <a:solidFill>
                          <a:schemeClr val="tx1"/>
                        </a:solidFill>
                        <a:effectLst/>
                        <a:latin typeface="Calibri"/>
                        <a:ea typeface="Calibri"/>
                        <a:cs typeface="Times New Roman"/>
                      </a:endParaRPr>
                    </a:p>
                  </a:txBody>
                  <a:tcPr marL="14883" marR="14883" marT="0" marB="0">
                    <a:solidFill>
                      <a:srgbClr val="92D050"/>
                    </a:solidFill>
                  </a:tcPr>
                </a:tc>
              </a:tr>
              <a:tr h="152133">
                <a:tc>
                  <a:txBody>
                    <a:bodyPr/>
                    <a:lstStyle/>
                    <a:p>
                      <a:pPr>
                        <a:lnSpc>
                          <a:spcPct val="115000"/>
                        </a:lnSpc>
                        <a:spcAft>
                          <a:spcPts val="0"/>
                        </a:spcAft>
                      </a:pPr>
                      <a:r>
                        <a:rPr lang="en-AU" sz="1500">
                          <a:solidFill>
                            <a:schemeClr val="tx1"/>
                          </a:solidFill>
                          <a:effectLst/>
                        </a:rPr>
                        <a:t>Chicken</a:t>
                      </a:r>
                      <a:endParaRPr lang="en-AU" sz="1500">
                        <a:solidFill>
                          <a:schemeClr val="tx1"/>
                        </a:solidFill>
                        <a:effectLst/>
                        <a:latin typeface="Calibri"/>
                        <a:ea typeface="Calibri"/>
                        <a:cs typeface="Times New Roman"/>
                      </a:endParaRPr>
                    </a:p>
                  </a:txBody>
                  <a:tcPr marL="14883" marR="14883" marT="0" marB="0">
                    <a:solidFill>
                      <a:srgbClr val="92D050"/>
                    </a:solidFill>
                  </a:tcPr>
                </a:tc>
                <a:tc>
                  <a:txBody>
                    <a:bodyPr/>
                    <a:lstStyle/>
                    <a:p>
                      <a:pPr marL="342900" lvl="0" indent="-342900">
                        <a:lnSpc>
                          <a:spcPct val="115000"/>
                        </a:lnSpc>
                        <a:spcAft>
                          <a:spcPts val="0"/>
                        </a:spcAft>
                        <a:buFont typeface="Symbol"/>
                        <a:buChar char=""/>
                      </a:pPr>
                      <a:r>
                        <a:rPr lang="en-AU" sz="1500" dirty="0">
                          <a:solidFill>
                            <a:schemeClr val="tx1"/>
                          </a:solidFill>
                          <a:effectLst/>
                        </a:rPr>
                        <a:t>Lowered egg production = less number of chickens; eye disease problem</a:t>
                      </a:r>
                      <a:endParaRPr lang="en-AU" sz="1500" dirty="0">
                        <a:solidFill>
                          <a:schemeClr val="tx1"/>
                        </a:solidFill>
                        <a:effectLst/>
                        <a:latin typeface="Calibri"/>
                        <a:ea typeface="Calibri"/>
                        <a:cs typeface="Times New Roman"/>
                      </a:endParaRPr>
                    </a:p>
                  </a:txBody>
                  <a:tcPr marL="14883" marR="14883" marT="0" marB="0">
                    <a:solidFill>
                      <a:srgbClr val="92D050"/>
                    </a:solidFill>
                  </a:tcPr>
                </a:tc>
                <a:tc>
                  <a:txBody>
                    <a:bodyPr/>
                    <a:lstStyle/>
                    <a:p>
                      <a:pPr>
                        <a:lnSpc>
                          <a:spcPct val="115000"/>
                        </a:lnSpc>
                        <a:spcAft>
                          <a:spcPts val="0"/>
                        </a:spcAft>
                      </a:pPr>
                      <a:r>
                        <a:rPr lang="en-AU" sz="1500">
                          <a:solidFill>
                            <a:schemeClr val="tx1"/>
                          </a:solidFill>
                          <a:effectLst/>
                        </a:rPr>
                        <a:t>High</a:t>
                      </a:r>
                      <a:endParaRPr lang="en-AU" sz="1500">
                        <a:solidFill>
                          <a:schemeClr val="tx1"/>
                        </a:solidFill>
                        <a:effectLst/>
                        <a:latin typeface="Calibri"/>
                        <a:ea typeface="Calibri"/>
                        <a:cs typeface="Times New Roman"/>
                      </a:endParaRPr>
                    </a:p>
                  </a:txBody>
                  <a:tcPr marL="14883" marR="14883" marT="0" marB="0">
                    <a:solidFill>
                      <a:srgbClr val="92D050"/>
                    </a:solidFill>
                  </a:tcPr>
                </a:tc>
                <a:tc>
                  <a:txBody>
                    <a:bodyPr/>
                    <a:lstStyle/>
                    <a:p>
                      <a:pPr>
                        <a:lnSpc>
                          <a:spcPct val="115000"/>
                        </a:lnSpc>
                        <a:spcAft>
                          <a:spcPts val="0"/>
                        </a:spcAft>
                      </a:pPr>
                      <a:r>
                        <a:rPr lang="en-AU" sz="1500">
                          <a:solidFill>
                            <a:schemeClr val="tx1"/>
                          </a:solidFill>
                          <a:effectLst/>
                        </a:rPr>
                        <a:t>3.67</a:t>
                      </a:r>
                      <a:endParaRPr lang="en-AU" sz="1500">
                        <a:solidFill>
                          <a:schemeClr val="tx1"/>
                        </a:solidFill>
                        <a:effectLst/>
                        <a:latin typeface="Calibri"/>
                        <a:ea typeface="Calibri"/>
                        <a:cs typeface="Times New Roman"/>
                      </a:endParaRPr>
                    </a:p>
                  </a:txBody>
                  <a:tcPr marL="14883" marR="14883" marT="0" marB="0">
                    <a:solidFill>
                      <a:srgbClr val="92D050"/>
                    </a:solidFill>
                  </a:tcPr>
                </a:tc>
              </a:tr>
              <a:tr h="342300">
                <a:tc>
                  <a:txBody>
                    <a:bodyPr/>
                    <a:lstStyle/>
                    <a:p>
                      <a:pPr>
                        <a:lnSpc>
                          <a:spcPct val="115000"/>
                        </a:lnSpc>
                        <a:spcAft>
                          <a:spcPts val="0"/>
                        </a:spcAft>
                      </a:pPr>
                      <a:r>
                        <a:rPr lang="en-AU" sz="1500">
                          <a:solidFill>
                            <a:schemeClr val="tx1"/>
                          </a:solidFill>
                          <a:effectLst/>
                        </a:rPr>
                        <a:t>Fish/Crab</a:t>
                      </a:r>
                      <a:endParaRPr lang="en-AU" sz="1500">
                        <a:solidFill>
                          <a:schemeClr val="tx1"/>
                        </a:solidFill>
                        <a:effectLst/>
                        <a:latin typeface="Calibri"/>
                        <a:ea typeface="Calibri"/>
                        <a:cs typeface="Times New Roman"/>
                      </a:endParaRPr>
                    </a:p>
                  </a:txBody>
                  <a:tcPr marL="14883" marR="14883" marT="0" marB="0">
                    <a:solidFill>
                      <a:srgbClr val="92D050"/>
                    </a:solidFill>
                  </a:tcPr>
                </a:tc>
                <a:tc>
                  <a:txBody>
                    <a:bodyPr/>
                    <a:lstStyle/>
                    <a:p>
                      <a:pPr marL="342900" lvl="0" indent="-342900">
                        <a:lnSpc>
                          <a:spcPct val="115000"/>
                        </a:lnSpc>
                        <a:spcAft>
                          <a:spcPts val="0"/>
                        </a:spcAft>
                        <a:buFont typeface="Symbol"/>
                        <a:buChar char=""/>
                      </a:pPr>
                      <a:r>
                        <a:rPr lang="en-AU" sz="1500" dirty="0">
                          <a:solidFill>
                            <a:schemeClr val="tx1"/>
                          </a:solidFill>
                          <a:effectLst/>
                        </a:rPr>
                        <a:t>Less fish/Inconsistent catches</a:t>
                      </a:r>
                      <a:endParaRPr lang="en-AU" sz="1500" dirty="0">
                        <a:solidFill>
                          <a:schemeClr val="tx1"/>
                        </a:solidFill>
                        <a:effectLst/>
                        <a:latin typeface="Calibri"/>
                        <a:ea typeface="Calibri"/>
                        <a:cs typeface="Times New Roman"/>
                      </a:endParaRPr>
                    </a:p>
                  </a:txBody>
                  <a:tcPr marL="14883" marR="14883" marT="0" marB="0">
                    <a:solidFill>
                      <a:srgbClr val="92D050"/>
                    </a:solidFill>
                  </a:tcPr>
                </a:tc>
                <a:tc>
                  <a:txBody>
                    <a:bodyPr/>
                    <a:lstStyle/>
                    <a:p>
                      <a:pPr>
                        <a:lnSpc>
                          <a:spcPct val="115000"/>
                        </a:lnSpc>
                        <a:spcAft>
                          <a:spcPts val="0"/>
                        </a:spcAft>
                      </a:pPr>
                      <a:r>
                        <a:rPr lang="en-AU" sz="1500">
                          <a:solidFill>
                            <a:schemeClr val="tx1"/>
                          </a:solidFill>
                          <a:effectLst/>
                        </a:rPr>
                        <a:t>Very High</a:t>
                      </a:r>
                      <a:endParaRPr lang="en-AU" sz="1500">
                        <a:solidFill>
                          <a:schemeClr val="tx1"/>
                        </a:solidFill>
                        <a:effectLst/>
                        <a:latin typeface="Calibri"/>
                        <a:ea typeface="Calibri"/>
                        <a:cs typeface="Times New Roman"/>
                      </a:endParaRPr>
                    </a:p>
                  </a:txBody>
                  <a:tcPr marL="14883" marR="14883" marT="0" marB="0">
                    <a:solidFill>
                      <a:srgbClr val="92D050"/>
                    </a:solidFill>
                  </a:tcPr>
                </a:tc>
                <a:tc>
                  <a:txBody>
                    <a:bodyPr/>
                    <a:lstStyle/>
                    <a:p>
                      <a:pPr>
                        <a:lnSpc>
                          <a:spcPct val="115000"/>
                        </a:lnSpc>
                        <a:spcAft>
                          <a:spcPts val="0"/>
                        </a:spcAft>
                      </a:pPr>
                      <a:r>
                        <a:rPr lang="en-AU" sz="1500" dirty="0">
                          <a:solidFill>
                            <a:schemeClr val="tx1"/>
                          </a:solidFill>
                          <a:effectLst/>
                        </a:rPr>
                        <a:t>4.00</a:t>
                      </a:r>
                      <a:endParaRPr lang="en-AU" sz="1500" dirty="0">
                        <a:solidFill>
                          <a:schemeClr val="tx1"/>
                        </a:solidFill>
                        <a:effectLst/>
                        <a:latin typeface="Calibri"/>
                        <a:ea typeface="Calibri"/>
                        <a:cs typeface="Times New Roman"/>
                      </a:endParaRPr>
                    </a:p>
                  </a:txBody>
                  <a:tcPr marL="14883" marR="14883" marT="0" marB="0">
                    <a:solidFill>
                      <a:srgbClr val="92D050"/>
                    </a:solidFill>
                  </a:tcPr>
                </a:tc>
              </a:tr>
              <a:tr h="190166">
                <a:tc>
                  <a:txBody>
                    <a:bodyPr/>
                    <a:lstStyle/>
                    <a:p>
                      <a:pPr>
                        <a:lnSpc>
                          <a:spcPct val="115000"/>
                        </a:lnSpc>
                        <a:spcAft>
                          <a:spcPts val="0"/>
                        </a:spcAft>
                      </a:pPr>
                      <a:r>
                        <a:rPr lang="en-AU" sz="1500">
                          <a:effectLst/>
                        </a:rPr>
                        <a:t>Total</a:t>
                      </a:r>
                      <a:endParaRPr lang="en-AU" sz="1500">
                        <a:effectLst/>
                        <a:latin typeface="Calibri"/>
                        <a:ea typeface="Calibri"/>
                        <a:cs typeface="Times New Roman"/>
                      </a:endParaRPr>
                    </a:p>
                  </a:txBody>
                  <a:tcPr marL="14883" marR="14883" marT="0" marB="0"/>
                </a:tc>
                <a:tc>
                  <a:txBody>
                    <a:bodyPr/>
                    <a:lstStyle/>
                    <a:p>
                      <a:pPr>
                        <a:lnSpc>
                          <a:spcPct val="115000"/>
                        </a:lnSpc>
                        <a:spcAft>
                          <a:spcPts val="0"/>
                        </a:spcAft>
                      </a:pPr>
                      <a:r>
                        <a:rPr lang="en-AU" sz="1500">
                          <a:effectLst/>
                        </a:rPr>
                        <a:t> </a:t>
                      </a:r>
                      <a:endParaRPr lang="en-AU" sz="1500">
                        <a:effectLst/>
                        <a:latin typeface="Calibri"/>
                        <a:ea typeface="Calibri"/>
                        <a:cs typeface="Times New Roman"/>
                      </a:endParaRPr>
                    </a:p>
                  </a:txBody>
                  <a:tcPr marL="14883" marR="14883" marT="0" marB="0"/>
                </a:tc>
                <a:tc>
                  <a:txBody>
                    <a:bodyPr/>
                    <a:lstStyle/>
                    <a:p>
                      <a:pPr>
                        <a:lnSpc>
                          <a:spcPct val="115000"/>
                        </a:lnSpc>
                        <a:spcAft>
                          <a:spcPts val="0"/>
                        </a:spcAft>
                      </a:pPr>
                      <a:r>
                        <a:rPr lang="en-AU" sz="1500">
                          <a:effectLst/>
                        </a:rPr>
                        <a:t> </a:t>
                      </a:r>
                      <a:endParaRPr lang="en-AU" sz="1500">
                        <a:effectLst/>
                        <a:latin typeface="Calibri"/>
                        <a:ea typeface="Calibri"/>
                        <a:cs typeface="Times New Roman"/>
                      </a:endParaRPr>
                    </a:p>
                  </a:txBody>
                  <a:tcPr marL="14883" marR="14883" marT="0" marB="0"/>
                </a:tc>
                <a:tc>
                  <a:txBody>
                    <a:bodyPr/>
                    <a:lstStyle/>
                    <a:p>
                      <a:pPr>
                        <a:lnSpc>
                          <a:spcPct val="115000"/>
                        </a:lnSpc>
                        <a:spcAft>
                          <a:spcPts val="0"/>
                        </a:spcAft>
                      </a:pPr>
                      <a:r>
                        <a:rPr lang="en-AU" sz="1500">
                          <a:effectLst/>
                        </a:rPr>
                        <a:t>40.00</a:t>
                      </a:r>
                      <a:endParaRPr lang="en-AU" sz="1500">
                        <a:effectLst/>
                        <a:latin typeface="Calibri"/>
                        <a:ea typeface="Calibri"/>
                        <a:cs typeface="Times New Roman"/>
                      </a:endParaRPr>
                    </a:p>
                  </a:txBody>
                  <a:tcPr marL="14883" marR="14883" marT="0" marB="0"/>
                </a:tc>
              </a:tr>
              <a:tr h="152133">
                <a:tc gridSpan="2">
                  <a:txBody>
                    <a:bodyPr/>
                    <a:lstStyle/>
                    <a:p>
                      <a:pPr>
                        <a:lnSpc>
                          <a:spcPct val="115000"/>
                        </a:lnSpc>
                        <a:spcAft>
                          <a:spcPts val="0"/>
                        </a:spcAft>
                      </a:pPr>
                      <a:r>
                        <a:rPr lang="en-AU" sz="1500">
                          <a:effectLst/>
                        </a:rPr>
                        <a:t>Average Exposure Index:</a:t>
                      </a:r>
                      <a:endParaRPr lang="en-AU" sz="1500">
                        <a:effectLst/>
                        <a:latin typeface="Calibri"/>
                        <a:ea typeface="Calibri"/>
                        <a:cs typeface="Times New Roman"/>
                      </a:endParaRPr>
                    </a:p>
                  </a:txBody>
                  <a:tcPr marL="14883" marR="14883" marT="0" marB="0"/>
                </a:tc>
                <a:tc hMerge="1">
                  <a:txBody>
                    <a:bodyPr/>
                    <a:lstStyle/>
                    <a:p>
                      <a:endParaRPr lang="en-AU"/>
                    </a:p>
                  </a:txBody>
                  <a:tcPr/>
                </a:tc>
                <a:tc>
                  <a:txBody>
                    <a:bodyPr/>
                    <a:lstStyle/>
                    <a:p>
                      <a:pPr>
                        <a:lnSpc>
                          <a:spcPct val="115000"/>
                        </a:lnSpc>
                        <a:spcAft>
                          <a:spcPts val="0"/>
                        </a:spcAft>
                      </a:pPr>
                      <a:r>
                        <a:rPr lang="en-AU" sz="1500">
                          <a:effectLst/>
                        </a:rPr>
                        <a:t>High</a:t>
                      </a:r>
                      <a:endParaRPr lang="en-AU" sz="1500">
                        <a:effectLst/>
                        <a:latin typeface="Calibri"/>
                        <a:ea typeface="Calibri"/>
                        <a:cs typeface="Times New Roman"/>
                      </a:endParaRPr>
                    </a:p>
                  </a:txBody>
                  <a:tcPr marL="14883" marR="14883" marT="0" marB="0"/>
                </a:tc>
                <a:tc>
                  <a:txBody>
                    <a:bodyPr/>
                    <a:lstStyle/>
                    <a:p>
                      <a:pPr>
                        <a:lnSpc>
                          <a:spcPct val="115000"/>
                        </a:lnSpc>
                        <a:spcAft>
                          <a:spcPts val="0"/>
                        </a:spcAft>
                      </a:pPr>
                      <a:r>
                        <a:rPr lang="en-AU" sz="1500" dirty="0">
                          <a:effectLst/>
                        </a:rPr>
                        <a:t>3.08</a:t>
                      </a:r>
                      <a:endParaRPr lang="en-AU" sz="1500" dirty="0">
                        <a:effectLst/>
                        <a:latin typeface="Calibri"/>
                        <a:ea typeface="Calibri"/>
                        <a:cs typeface="Times New Roman"/>
                      </a:endParaRPr>
                    </a:p>
                  </a:txBody>
                  <a:tcPr marL="14883" marR="14883" marT="0" marB="0"/>
                </a:tc>
              </a:tr>
            </a:tbl>
          </a:graphicData>
        </a:graphic>
      </p:graphicFrame>
    </p:spTree>
    <p:extLst>
      <p:ext uri="{BB962C8B-B14F-4D97-AF65-F5344CB8AC3E}">
        <p14:creationId xmlns:p14="http://schemas.microsoft.com/office/powerpoint/2010/main" val="37961130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507288" cy="634082"/>
          </a:xfrm>
        </p:spPr>
        <p:txBody>
          <a:bodyPr>
            <a:noAutofit/>
          </a:bodyPr>
          <a:lstStyle/>
          <a:p>
            <a:pPr algn="l"/>
            <a:r>
              <a:rPr lang="en-AU" sz="2800" b="1" dirty="0" smtClean="0"/>
              <a:t>Table 3. Dives </a:t>
            </a:r>
            <a:r>
              <a:rPr lang="en-AU" sz="2800" b="1" dirty="0"/>
              <a:t>Bay Village Sensitivity to Climate </a:t>
            </a:r>
            <a:r>
              <a:rPr lang="en-AU" sz="2800" b="1" dirty="0" smtClean="0"/>
              <a:t>Change</a:t>
            </a:r>
            <a:endParaRPr lang="en-AU" sz="28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70500165"/>
              </p:ext>
            </p:extLst>
          </p:nvPr>
        </p:nvGraphicFramePr>
        <p:xfrm>
          <a:off x="179512" y="980728"/>
          <a:ext cx="8856984" cy="5468190"/>
        </p:xfrm>
        <a:graphic>
          <a:graphicData uri="http://schemas.openxmlformats.org/drawingml/2006/table">
            <a:tbl>
              <a:tblPr firstRow="1" firstCol="1" bandRow="1">
                <a:tableStyleId>{5C22544A-7EE6-4342-B048-85BDC9FD1C3A}</a:tableStyleId>
              </a:tblPr>
              <a:tblGrid>
                <a:gridCol w="1296144"/>
                <a:gridCol w="2088232"/>
                <a:gridCol w="3744416"/>
                <a:gridCol w="1008112"/>
                <a:gridCol w="720080"/>
              </a:tblGrid>
              <a:tr h="460649">
                <a:tc>
                  <a:txBody>
                    <a:bodyPr/>
                    <a:lstStyle/>
                    <a:p>
                      <a:pPr>
                        <a:lnSpc>
                          <a:spcPct val="115000"/>
                        </a:lnSpc>
                        <a:spcAft>
                          <a:spcPts val="0"/>
                        </a:spcAft>
                      </a:pPr>
                      <a:r>
                        <a:rPr lang="en-AU" sz="1600">
                          <a:effectLst/>
                        </a:rPr>
                        <a:t>Sector</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Hazards</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Indicators</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Community Perception</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Scale Value</a:t>
                      </a:r>
                      <a:endParaRPr lang="en-AU" sz="1600">
                        <a:effectLst/>
                        <a:latin typeface="Calibri"/>
                        <a:ea typeface="Calibri"/>
                        <a:cs typeface="Times New Roman"/>
                      </a:endParaRPr>
                    </a:p>
                  </a:txBody>
                  <a:tcPr marL="21338" marR="21338" marT="0" marB="0"/>
                </a:tc>
              </a:tr>
              <a:tr h="218119">
                <a:tc rowSpan="2">
                  <a:txBody>
                    <a:bodyPr/>
                    <a:lstStyle/>
                    <a:p>
                      <a:pPr>
                        <a:lnSpc>
                          <a:spcPct val="115000"/>
                        </a:lnSpc>
                        <a:spcAft>
                          <a:spcPts val="0"/>
                        </a:spcAft>
                      </a:pPr>
                      <a:r>
                        <a:rPr lang="en-AU" sz="1600" dirty="0">
                          <a:effectLst/>
                        </a:rPr>
                        <a:t>Agriculture and Food </a:t>
                      </a:r>
                      <a:r>
                        <a:rPr lang="en-AU" sz="1600" dirty="0" smtClean="0">
                          <a:effectLst/>
                        </a:rPr>
                        <a:t>Security</a:t>
                      </a:r>
                      <a:endParaRPr lang="en-AU" sz="1600" dirty="0">
                        <a:effectLst/>
                      </a:endParaRPr>
                    </a:p>
                  </a:txBody>
                  <a:tcPr marL="21338" marR="21338" marT="0" marB="0"/>
                </a:tc>
                <a:tc>
                  <a:txBody>
                    <a:bodyPr/>
                    <a:lstStyle/>
                    <a:p>
                      <a:pPr>
                        <a:lnSpc>
                          <a:spcPct val="115000"/>
                        </a:lnSpc>
                        <a:spcAft>
                          <a:spcPts val="0"/>
                        </a:spcAft>
                      </a:pPr>
                      <a:r>
                        <a:rPr lang="en-AU" sz="1600">
                          <a:effectLst/>
                        </a:rPr>
                        <a:t>Landslides &amp;</a:t>
                      </a:r>
                    </a:p>
                    <a:p>
                      <a:pPr>
                        <a:lnSpc>
                          <a:spcPct val="115000"/>
                        </a:lnSpc>
                        <a:spcAft>
                          <a:spcPts val="0"/>
                        </a:spcAft>
                      </a:pPr>
                      <a:r>
                        <a:rPr lang="en-AU" sz="1600">
                          <a:effectLst/>
                        </a:rPr>
                        <a:t>Cyclone</a:t>
                      </a:r>
                      <a:endParaRPr lang="en-AU" sz="1600">
                        <a:effectLst/>
                        <a:latin typeface="Calibri"/>
                        <a:ea typeface="Calibri"/>
                        <a:cs typeface="Times New Roman"/>
                      </a:endParaRPr>
                    </a:p>
                  </a:txBody>
                  <a:tcPr marL="21338" marR="21338" marT="0" marB="0"/>
                </a:tc>
                <a:tc>
                  <a:txBody>
                    <a:bodyPr/>
                    <a:lstStyle/>
                    <a:p>
                      <a:pPr marL="342900" lvl="0" indent="-342900">
                        <a:lnSpc>
                          <a:spcPct val="115000"/>
                        </a:lnSpc>
                        <a:spcAft>
                          <a:spcPts val="0"/>
                        </a:spcAft>
                        <a:buFont typeface="Symbol"/>
                        <a:buChar char=""/>
                      </a:pPr>
                      <a:r>
                        <a:rPr lang="en-AU" sz="1600">
                          <a:effectLst/>
                        </a:rPr>
                        <a:t>Agricultural land damaged</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High</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3.67</a:t>
                      </a:r>
                      <a:endParaRPr lang="en-AU" sz="1600">
                        <a:effectLst/>
                        <a:latin typeface="Calibri"/>
                        <a:ea typeface="Calibri"/>
                        <a:cs typeface="Times New Roman"/>
                      </a:endParaRPr>
                    </a:p>
                  </a:txBody>
                  <a:tcPr marL="21338" marR="21338" marT="0" marB="0"/>
                </a:tc>
              </a:tr>
              <a:tr h="218119">
                <a:tc vMerge="1">
                  <a:txBody>
                    <a:bodyPr/>
                    <a:lstStyle/>
                    <a:p>
                      <a:endParaRPr lang="en-AU"/>
                    </a:p>
                  </a:txBody>
                  <a:tcPr/>
                </a:tc>
                <a:tc>
                  <a:txBody>
                    <a:bodyPr/>
                    <a:lstStyle/>
                    <a:p>
                      <a:pPr>
                        <a:lnSpc>
                          <a:spcPct val="115000"/>
                        </a:lnSpc>
                        <a:spcAft>
                          <a:spcPts val="0"/>
                        </a:spcAft>
                      </a:pPr>
                      <a:r>
                        <a:rPr lang="en-AU" sz="1600">
                          <a:effectLst/>
                        </a:rPr>
                        <a:t>Cyclone &amp; landslides</a:t>
                      </a:r>
                      <a:endParaRPr lang="en-AU" sz="1600">
                        <a:effectLst/>
                        <a:latin typeface="Calibri"/>
                        <a:ea typeface="Calibri"/>
                        <a:cs typeface="Times New Roman"/>
                      </a:endParaRPr>
                    </a:p>
                  </a:txBody>
                  <a:tcPr marL="21338" marR="21338" marT="0" marB="0"/>
                </a:tc>
                <a:tc>
                  <a:txBody>
                    <a:bodyPr/>
                    <a:lstStyle/>
                    <a:p>
                      <a:pPr marL="342900" lvl="0" indent="-342900">
                        <a:lnSpc>
                          <a:spcPct val="115000"/>
                        </a:lnSpc>
                        <a:spcAft>
                          <a:spcPts val="0"/>
                        </a:spcAft>
                        <a:buFont typeface="Symbol"/>
                        <a:buChar char=""/>
                      </a:pPr>
                      <a:r>
                        <a:rPr lang="en-AU" sz="1600">
                          <a:effectLst/>
                        </a:rPr>
                        <a:t>Loss of Crop lands</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High</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3.33</a:t>
                      </a:r>
                      <a:endParaRPr lang="en-AU" sz="1600">
                        <a:effectLst/>
                        <a:latin typeface="Calibri"/>
                        <a:ea typeface="Calibri"/>
                        <a:cs typeface="Times New Roman"/>
                      </a:endParaRPr>
                    </a:p>
                  </a:txBody>
                  <a:tcPr marL="21338" marR="21338" marT="0" marB="0"/>
                </a:tc>
              </a:tr>
              <a:tr h="218119">
                <a:tc rowSpan="2">
                  <a:txBody>
                    <a:bodyPr/>
                    <a:lstStyle/>
                    <a:p>
                      <a:pPr>
                        <a:lnSpc>
                          <a:spcPct val="115000"/>
                        </a:lnSpc>
                        <a:spcAft>
                          <a:spcPts val="0"/>
                        </a:spcAft>
                      </a:pPr>
                      <a:r>
                        <a:rPr lang="en-AU" sz="1600">
                          <a:effectLst/>
                        </a:rPr>
                        <a:t>Forest and Biodiversity</a:t>
                      </a:r>
                    </a:p>
                    <a:p>
                      <a:pPr>
                        <a:lnSpc>
                          <a:spcPct val="115000"/>
                        </a:lnSpc>
                        <a:spcAft>
                          <a:spcPts val="0"/>
                        </a:spcAft>
                      </a:pPr>
                      <a:r>
                        <a:rPr lang="en-AU" sz="1600">
                          <a:effectLst/>
                        </a:rPr>
                        <a:t> </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Cyclone</a:t>
                      </a:r>
                      <a:endParaRPr lang="en-AU" sz="1600">
                        <a:effectLst/>
                        <a:latin typeface="Calibri"/>
                        <a:ea typeface="Calibri"/>
                        <a:cs typeface="Times New Roman"/>
                      </a:endParaRPr>
                    </a:p>
                  </a:txBody>
                  <a:tcPr marL="21338" marR="21338" marT="0" marB="0"/>
                </a:tc>
                <a:tc>
                  <a:txBody>
                    <a:bodyPr/>
                    <a:lstStyle/>
                    <a:p>
                      <a:pPr marL="342900" lvl="0" indent="-342900">
                        <a:lnSpc>
                          <a:spcPct val="115000"/>
                        </a:lnSpc>
                        <a:spcAft>
                          <a:spcPts val="0"/>
                        </a:spcAft>
                        <a:buFont typeface="Symbol"/>
                        <a:buChar char=""/>
                      </a:pPr>
                      <a:r>
                        <a:rPr lang="en-AU" sz="1600">
                          <a:effectLst/>
                        </a:rPr>
                        <a:t>Loss of Forest cover</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High</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3.00</a:t>
                      </a:r>
                      <a:endParaRPr lang="en-AU" sz="1600">
                        <a:effectLst/>
                        <a:latin typeface="Calibri"/>
                        <a:ea typeface="Calibri"/>
                        <a:cs typeface="Times New Roman"/>
                      </a:endParaRPr>
                    </a:p>
                  </a:txBody>
                  <a:tcPr marL="21338" marR="21338" marT="0" marB="0"/>
                </a:tc>
              </a:tr>
              <a:tr h="218119">
                <a:tc vMerge="1">
                  <a:txBody>
                    <a:bodyPr/>
                    <a:lstStyle/>
                    <a:p>
                      <a:endParaRPr lang="en-AU"/>
                    </a:p>
                  </a:txBody>
                  <a:tcPr/>
                </a:tc>
                <a:tc>
                  <a:txBody>
                    <a:bodyPr/>
                    <a:lstStyle/>
                    <a:p>
                      <a:pPr>
                        <a:lnSpc>
                          <a:spcPct val="115000"/>
                        </a:lnSpc>
                        <a:spcAft>
                          <a:spcPts val="0"/>
                        </a:spcAft>
                      </a:pPr>
                      <a:r>
                        <a:rPr lang="en-AU" sz="1600">
                          <a:effectLst/>
                        </a:rPr>
                        <a:t>Cyclone</a:t>
                      </a:r>
                      <a:endParaRPr lang="en-AU" sz="1600">
                        <a:effectLst/>
                        <a:latin typeface="Calibri"/>
                        <a:ea typeface="Calibri"/>
                        <a:cs typeface="Times New Roman"/>
                      </a:endParaRPr>
                    </a:p>
                  </a:txBody>
                  <a:tcPr marL="21338" marR="21338" marT="0" marB="0"/>
                </a:tc>
                <a:tc>
                  <a:txBody>
                    <a:bodyPr/>
                    <a:lstStyle/>
                    <a:p>
                      <a:pPr marL="342900" lvl="0" indent="-342900">
                        <a:lnSpc>
                          <a:spcPct val="115000"/>
                        </a:lnSpc>
                        <a:spcAft>
                          <a:spcPts val="0"/>
                        </a:spcAft>
                        <a:buFont typeface="Symbol"/>
                        <a:buChar char=""/>
                      </a:pPr>
                      <a:r>
                        <a:rPr lang="en-AU" sz="1600">
                          <a:effectLst/>
                        </a:rPr>
                        <a:t>Loss of Forest products</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High</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3.33</a:t>
                      </a:r>
                      <a:endParaRPr lang="en-AU" sz="1600">
                        <a:effectLst/>
                        <a:latin typeface="Calibri"/>
                        <a:ea typeface="Calibri"/>
                        <a:cs typeface="Times New Roman"/>
                      </a:endParaRPr>
                    </a:p>
                  </a:txBody>
                  <a:tcPr marL="21338" marR="21338" marT="0" marB="0"/>
                </a:tc>
              </a:tr>
              <a:tr h="218119">
                <a:tc rowSpan="3">
                  <a:txBody>
                    <a:bodyPr/>
                    <a:lstStyle/>
                    <a:p>
                      <a:pPr>
                        <a:lnSpc>
                          <a:spcPct val="115000"/>
                        </a:lnSpc>
                        <a:spcAft>
                          <a:spcPts val="0"/>
                        </a:spcAft>
                      </a:pPr>
                      <a:r>
                        <a:rPr lang="en-AU" sz="1600">
                          <a:effectLst/>
                        </a:rPr>
                        <a:t>Water</a:t>
                      </a:r>
                    </a:p>
                    <a:p>
                      <a:pPr>
                        <a:lnSpc>
                          <a:spcPct val="115000"/>
                        </a:lnSpc>
                        <a:spcAft>
                          <a:spcPts val="0"/>
                        </a:spcAft>
                      </a:pPr>
                      <a:r>
                        <a:rPr lang="en-AU" sz="1600">
                          <a:effectLst/>
                        </a:rPr>
                        <a:t> </a:t>
                      </a:r>
                    </a:p>
                    <a:p>
                      <a:pPr>
                        <a:lnSpc>
                          <a:spcPct val="115000"/>
                        </a:lnSpc>
                        <a:spcAft>
                          <a:spcPts val="0"/>
                        </a:spcAft>
                      </a:pPr>
                      <a:r>
                        <a:rPr lang="en-AU" sz="1600">
                          <a:effectLst/>
                        </a:rPr>
                        <a:t> </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Cyclone and landslides</a:t>
                      </a:r>
                      <a:endParaRPr lang="en-AU" sz="1600">
                        <a:effectLst/>
                        <a:latin typeface="Calibri"/>
                        <a:ea typeface="Calibri"/>
                        <a:cs typeface="Times New Roman"/>
                      </a:endParaRPr>
                    </a:p>
                  </a:txBody>
                  <a:tcPr marL="21338" marR="21338" marT="0" marB="0"/>
                </a:tc>
                <a:tc>
                  <a:txBody>
                    <a:bodyPr/>
                    <a:lstStyle/>
                    <a:p>
                      <a:pPr marL="342900" lvl="0" indent="-342900">
                        <a:lnSpc>
                          <a:spcPct val="115000"/>
                        </a:lnSpc>
                        <a:spcAft>
                          <a:spcPts val="0"/>
                        </a:spcAft>
                        <a:buFont typeface="Symbol"/>
                        <a:buChar char=""/>
                      </a:pPr>
                      <a:r>
                        <a:rPr lang="en-AU" sz="1600">
                          <a:effectLst/>
                        </a:rPr>
                        <a:t>Reduced quantity of water</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High</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3.33</a:t>
                      </a:r>
                      <a:endParaRPr lang="en-AU" sz="1600">
                        <a:effectLst/>
                        <a:latin typeface="Calibri"/>
                        <a:ea typeface="Calibri"/>
                        <a:cs typeface="Times New Roman"/>
                      </a:endParaRPr>
                    </a:p>
                  </a:txBody>
                  <a:tcPr marL="21338" marR="21338" marT="0" marB="0"/>
                </a:tc>
              </a:tr>
              <a:tr h="218119">
                <a:tc vMerge="1">
                  <a:txBody>
                    <a:bodyPr/>
                    <a:lstStyle/>
                    <a:p>
                      <a:endParaRPr lang="en-AU"/>
                    </a:p>
                  </a:txBody>
                  <a:tcPr/>
                </a:tc>
                <a:tc>
                  <a:txBody>
                    <a:bodyPr/>
                    <a:lstStyle/>
                    <a:p>
                      <a:pPr>
                        <a:lnSpc>
                          <a:spcPct val="115000"/>
                        </a:lnSpc>
                        <a:spcAft>
                          <a:spcPts val="0"/>
                        </a:spcAft>
                      </a:pPr>
                      <a:r>
                        <a:rPr lang="en-AU" sz="1600">
                          <a:effectLst/>
                        </a:rPr>
                        <a:t>Cyclone and landslides</a:t>
                      </a:r>
                      <a:endParaRPr lang="en-AU" sz="1600">
                        <a:effectLst/>
                        <a:latin typeface="Calibri"/>
                        <a:ea typeface="Calibri"/>
                        <a:cs typeface="Times New Roman"/>
                      </a:endParaRPr>
                    </a:p>
                  </a:txBody>
                  <a:tcPr marL="21338" marR="21338" marT="0" marB="0"/>
                </a:tc>
                <a:tc>
                  <a:txBody>
                    <a:bodyPr/>
                    <a:lstStyle/>
                    <a:p>
                      <a:pPr marL="342900" lvl="0" indent="-342900">
                        <a:lnSpc>
                          <a:spcPct val="115000"/>
                        </a:lnSpc>
                        <a:spcAft>
                          <a:spcPts val="0"/>
                        </a:spcAft>
                        <a:buFont typeface="Symbol"/>
                        <a:buChar char=""/>
                      </a:pPr>
                      <a:r>
                        <a:rPr lang="en-AU" sz="1600">
                          <a:effectLst/>
                        </a:rPr>
                        <a:t>6 months to recover water quality</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High</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3.33</a:t>
                      </a:r>
                      <a:endParaRPr lang="en-AU" sz="1600">
                        <a:effectLst/>
                        <a:latin typeface="Calibri"/>
                        <a:ea typeface="Calibri"/>
                        <a:cs typeface="Times New Roman"/>
                      </a:endParaRPr>
                    </a:p>
                  </a:txBody>
                  <a:tcPr marL="21338" marR="21338" marT="0" marB="0"/>
                </a:tc>
              </a:tr>
              <a:tr h="218119">
                <a:tc vMerge="1">
                  <a:txBody>
                    <a:bodyPr/>
                    <a:lstStyle/>
                    <a:p>
                      <a:endParaRPr lang="en-AU"/>
                    </a:p>
                  </a:txBody>
                  <a:tcPr/>
                </a:tc>
                <a:tc>
                  <a:txBody>
                    <a:bodyPr/>
                    <a:lstStyle/>
                    <a:p>
                      <a:pPr>
                        <a:lnSpc>
                          <a:spcPct val="115000"/>
                        </a:lnSpc>
                        <a:spcAft>
                          <a:spcPts val="0"/>
                        </a:spcAft>
                      </a:pPr>
                      <a:r>
                        <a:rPr lang="en-AU" sz="1600">
                          <a:effectLst/>
                        </a:rPr>
                        <a:t>Cyclone and landslides</a:t>
                      </a:r>
                      <a:endParaRPr lang="en-AU" sz="1600">
                        <a:effectLst/>
                        <a:latin typeface="Calibri"/>
                        <a:ea typeface="Calibri"/>
                        <a:cs typeface="Times New Roman"/>
                      </a:endParaRPr>
                    </a:p>
                  </a:txBody>
                  <a:tcPr marL="21338" marR="21338" marT="0" marB="0"/>
                </a:tc>
                <a:tc>
                  <a:txBody>
                    <a:bodyPr/>
                    <a:lstStyle/>
                    <a:p>
                      <a:pPr marL="342900" lvl="0" indent="-342900">
                        <a:lnSpc>
                          <a:spcPct val="115000"/>
                        </a:lnSpc>
                        <a:spcAft>
                          <a:spcPts val="0"/>
                        </a:spcAft>
                        <a:buFont typeface="Symbol"/>
                        <a:buChar char=""/>
                      </a:pPr>
                      <a:r>
                        <a:rPr lang="en-AU" sz="1600">
                          <a:effectLst/>
                        </a:rPr>
                        <a:t>Reduced Quality of water</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High</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3.67</a:t>
                      </a:r>
                      <a:endParaRPr lang="en-AU" sz="1600">
                        <a:effectLst/>
                        <a:latin typeface="Calibri"/>
                        <a:ea typeface="Calibri"/>
                        <a:cs typeface="Times New Roman"/>
                      </a:endParaRPr>
                    </a:p>
                  </a:txBody>
                  <a:tcPr marL="21338" marR="21338" marT="0" marB="0"/>
                </a:tc>
              </a:tr>
              <a:tr h="490767">
                <a:tc rowSpan="2">
                  <a:txBody>
                    <a:bodyPr/>
                    <a:lstStyle/>
                    <a:p>
                      <a:pPr>
                        <a:lnSpc>
                          <a:spcPct val="115000"/>
                        </a:lnSpc>
                        <a:spcAft>
                          <a:spcPts val="0"/>
                        </a:spcAft>
                      </a:pPr>
                      <a:r>
                        <a:rPr lang="en-AU" sz="1600">
                          <a:effectLst/>
                        </a:rPr>
                        <a:t>Settlement and Infrastructure</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Cyclone and landslides</a:t>
                      </a:r>
                      <a:endParaRPr lang="en-AU" sz="1600">
                        <a:effectLst/>
                        <a:latin typeface="Calibri"/>
                        <a:ea typeface="Calibri"/>
                        <a:cs typeface="Times New Roman"/>
                      </a:endParaRPr>
                    </a:p>
                  </a:txBody>
                  <a:tcPr marL="21338" marR="21338" marT="0" marB="0"/>
                </a:tc>
                <a:tc>
                  <a:txBody>
                    <a:bodyPr/>
                    <a:lstStyle/>
                    <a:p>
                      <a:pPr marL="342900" lvl="0" indent="-342900">
                        <a:lnSpc>
                          <a:spcPct val="115000"/>
                        </a:lnSpc>
                        <a:spcAft>
                          <a:spcPts val="0"/>
                        </a:spcAft>
                        <a:buFont typeface="Symbol"/>
                        <a:buChar char=""/>
                      </a:pPr>
                      <a:r>
                        <a:rPr lang="en-AU" sz="1600">
                          <a:effectLst/>
                        </a:rPr>
                        <a:t>Damaged infrastructure</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Very High</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4.00</a:t>
                      </a:r>
                      <a:endParaRPr lang="en-AU" sz="1600">
                        <a:effectLst/>
                        <a:latin typeface="Calibri"/>
                        <a:ea typeface="Calibri"/>
                        <a:cs typeface="Times New Roman"/>
                      </a:endParaRPr>
                    </a:p>
                  </a:txBody>
                  <a:tcPr marL="21338" marR="21338" marT="0" marB="0"/>
                </a:tc>
              </a:tr>
              <a:tr h="490767">
                <a:tc vMerge="1">
                  <a:txBody>
                    <a:bodyPr/>
                    <a:lstStyle/>
                    <a:p>
                      <a:endParaRPr lang="en-AU"/>
                    </a:p>
                  </a:txBody>
                  <a:tcPr/>
                </a:tc>
                <a:tc>
                  <a:txBody>
                    <a:bodyPr/>
                    <a:lstStyle/>
                    <a:p>
                      <a:pPr>
                        <a:lnSpc>
                          <a:spcPct val="115000"/>
                        </a:lnSpc>
                        <a:spcAft>
                          <a:spcPts val="0"/>
                        </a:spcAft>
                      </a:pPr>
                      <a:r>
                        <a:rPr lang="en-AU" sz="1600">
                          <a:effectLst/>
                        </a:rPr>
                        <a:t>Cyclone</a:t>
                      </a:r>
                      <a:endParaRPr lang="en-AU" sz="1600">
                        <a:effectLst/>
                        <a:latin typeface="Calibri"/>
                        <a:ea typeface="Calibri"/>
                        <a:cs typeface="Times New Roman"/>
                      </a:endParaRPr>
                    </a:p>
                  </a:txBody>
                  <a:tcPr marL="21338" marR="21338" marT="0" marB="0"/>
                </a:tc>
                <a:tc>
                  <a:txBody>
                    <a:bodyPr/>
                    <a:lstStyle/>
                    <a:p>
                      <a:pPr marL="342900" lvl="0" indent="-342900">
                        <a:lnSpc>
                          <a:spcPct val="115000"/>
                        </a:lnSpc>
                        <a:spcAft>
                          <a:spcPts val="0"/>
                        </a:spcAft>
                        <a:buFont typeface="Symbol"/>
                        <a:buChar char=""/>
                      </a:pPr>
                      <a:r>
                        <a:rPr lang="en-AU" sz="1600">
                          <a:effectLst/>
                        </a:rPr>
                        <a:t>All infrastructure (houses) damaged</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Very High</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4.00</a:t>
                      </a:r>
                      <a:endParaRPr lang="en-AU" sz="1600">
                        <a:effectLst/>
                        <a:latin typeface="Calibri"/>
                        <a:ea typeface="Calibri"/>
                        <a:cs typeface="Times New Roman"/>
                      </a:endParaRPr>
                    </a:p>
                  </a:txBody>
                  <a:tcPr marL="21338" marR="21338" marT="0" marB="0"/>
                </a:tc>
              </a:tr>
              <a:tr h="218119">
                <a:tc rowSpan="2">
                  <a:txBody>
                    <a:bodyPr/>
                    <a:lstStyle/>
                    <a:p>
                      <a:pPr>
                        <a:lnSpc>
                          <a:spcPct val="115000"/>
                        </a:lnSpc>
                        <a:spcAft>
                          <a:spcPts val="0"/>
                        </a:spcAft>
                      </a:pPr>
                      <a:r>
                        <a:rPr lang="en-AU" sz="1600">
                          <a:effectLst/>
                        </a:rPr>
                        <a:t>Human Health</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Cyclone and landslides</a:t>
                      </a:r>
                      <a:endParaRPr lang="en-AU" sz="1600">
                        <a:effectLst/>
                        <a:latin typeface="Calibri"/>
                        <a:ea typeface="Calibri"/>
                        <a:cs typeface="Times New Roman"/>
                      </a:endParaRPr>
                    </a:p>
                  </a:txBody>
                  <a:tcPr marL="21338" marR="21338" marT="0" marB="0"/>
                </a:tc>
                <a:tc>
                  <a:txBody>
                    <a:bodyPr/>
                    <a:lstStyle/>
                    <a:p>
                      <a:pPr marL="342900" lvl="0" indent="-342900">
                        <a:lnSpc>
                          <a:spcPct val="115000"/>
                        </a:lnSpc>
                        <a:spcAft>
                          <a:spcPts val="0"/>
                        </a:spcAft>
                        <a:buFont typeface="Symbol"/>
                        <a:buChar char=""/>
                      </a:pPr>
                      <a:r>
                        <a:rPr lang="en-AU" sz="1600">
                          <a:effectLst/>
                        </a:rPr>
                        <a:t>Outbreak of Malaria &amp; diarrhoea</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High</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3.33</a:t>
                      </a:r>
                      <a:endParaRPr lang="en-AU" sz="1600">
                        <a:effectLst/>
                        <a:latin typeface="Calibri"/>
                        <a:ea typeface="Calibri"/>
                        <a:cs typeface="Times New Roman"/>
                      </a:endParaRPr>
                    </a:p>
                  </a:txBody>
                  <a:tcPr marL="21338" marR="21338" marT="0" marB="0"/>
                </a:tc>
              </a:tr>
              <a:tr h="490767">
                <a:tc vMerge="1">
                  <a:txBody>
                    <a:bodyPr/>
                    <a:lstStyle/>
                    <a:p>
                      <a:endParaRPr lang="en-AU"/>
                    </a:p>
                  </a:txBody>
                  <a:tcPr/>
                </a:tc>
                <a:tc>
                  <a:txBody>
                    <a:bodyPr/>
                    <a:lstStyle/>
                    <a:p>
                      <a:pPr>
                        <a:lnSpc>
                          <a:spcPct val="115000"/>
                        </a:lnSpc>
                        <a:spcAft>
                          <a:spcPts val="0"/>
                        </a:spcAft>
                      </a:pPr>
                      <a:r>
                        <a:rPr lang="en-AU" sz="1600">
                          <a:effectLst/>
                        </a:rPr>
                        <a:t>Cyclone and landslides</a:t>
                      </a:r>
                      <a:endParaRPr lang="en-AU" sz="1600">
                        <a:effectLst/>
                        <a:latin typeface="Calibri"/>
                        <a:ea typeface="Calibri"/>
                        <a:cs typeface="Times New Roman"/>
                      </a:endParaRPr>
                    </a:p>
                  </a:txBody>
                  <a:tcPr marL="21338" marR="21338" marT="0" marB="0"/>
                </a:tc>
                <a:tc>
                  <a:txBody>
                    <a:bodyPr/>
                    <a:lstStyle/>
                    <a:p>
                      <a:pPr marL="342900" lvl="0" indent="-342900">
                        <a:lnSpc>
                          <a:spcPct val="115000"/>
                        </a:lnSpc>
                        <a:spcAft>
                          <a:spcPts val="0"/>
                        </a:spcAft>
                        <a:buFont typeface="Symbol"/>
                        <a:buChar char=""/>
                      </a:pPr>
                      <a:r>
                        <a:rPr lang="en-AU" sz="1600">
                          <a:effectLst/>
                        </a:rPr>
                        <a:t>Number of people (majority of the population)</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Very High</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a:effectLst/>
                        </a:rPr>
                        <a:t>4.00</a:t>
                      </a:r>
                      <a:endParaRPr lang="en-AU" sz="1600">
                        <a:effectLst/>
                        <a:latin typeface="Calibri"/>
                        <a:ea typeface="Calibri"/>
                        <a:cs typeface="Times New Roman"/>
                      </a:endParaRPr>
                    </a:p>
                  </a:txBody>
                  <a:tcPr marL="21338" marR="21338" marT="0" marB="0"/>
                </a:tc>
              </a:tr>
              <a:tr h="218119">
                <a:tc gridSpan="3">
                  <a:txBody>
                    <a:bodyPr/>
                    <a:lstStyle/>
                    <a:p>
                      <a:pPr>
                        <a:lnSpc>
                          <a:spcPct val="115000"/>
                        </a:lnSpc>
                        <a:spcAft>
                          <a:spcPts val="0"/>
                        </a:spcAft>
                      </a:pPr>
                      <a:r>
                        <a:rPr lang="en-AU" sz="1600">
                          <a:effectLst/>
                        </a:rPr>
                        <a:t>Average Index Score:</a:t>
                      </a:r>
                      <a:endParaRPr lang="en-AU" sz="1600">
                        <a:effectLst/>
                        <a:latin typeface="Calibri"/>
                        <a:ea typeface="Calibri"/>
                        <a:cs typeface="Times New Roman"/>
                      </a:endParaRPr>
                    </a:p>
                  </a:txBody>
                  <a:tcPr marL="21338" marR="21338" marT="0" marB="0"/>
                </a:tc>
                <a:tc hMerge="1">
                  <a:txBody>
                    <a:bodyPr/>
                    <a:lstStyle/>
                    <a:p>
                      <a:endParaRPr lang="en-AU"/>
                    </a:p>
                  </a:txBody>
                  <a:tcPr/>
                </a:tc>
                <a:tc hMerge="1">
                  <a:txBody>
                    <a:bodyPr/>
                    <a:lstStyle/>
                    <a:p>
                      <a:endParaRPr lang="en-AU"/>
                    </a:p>
                  </a:txBody>
                  <a:tcPr/>
                </a:tc>
                <a:tc>
                  <a:txBody>
                    <a:bodyPr/>
                    <a:lstStyle/>
                    <a:p>
                      <a:pPr>
                        <a:lnSpc>
                          <a:spcPct val="115000"/>
                        </a:lnSpc>
                        <a:spcAft>
                          <a:spcPts val="0"/>
                        </a:spcAft>
                      </a:pPr>
                      <a:r>
                        <a:rPr lang="en-AU" sz="1600">
                          <a:effectLst/>
                        </a:rPr>
                        <a:t>High</a:t>
                      </a:r>
                      <a:endParaRPr lang="en-AU" sz="1600">
                        <a:effectLst/>
                        <a:latin typeface="Calibri"/>
                        <a:ea typeface="Calibri"/>
                        <a:cs typeface="Times New Roman"/>
                      </a:endParaRPr>
                    </a:p>
                  </a:txBody>
                  <a:tcPr marL="21338" marR="21338" marT="0" marB="0"/>
                </a:tc>
                <a:tc>
                  <a:txBody>
                    <a:bodyPr/>
                    <a:lstStyle/>
                    <a:p>
                      <a:pPr>
                        <a:lnSpc>
                          <a:spcPct val="115000"/>
                        </a:lnSpc>
                        <a:spcAft>
                          <a:spcPts val="0"/>
                        </a:spcAft>
                      </a:pPr>
                      <a:r>
                        <a:rPr lang="en-AU" sz="1600" dirty="0">
                          <a:effectLst/>
                        </a:rPr>
                        <a:t>3.55</a:t>
                      </a:r>
                      <a:endParaRPr lang="en-AU" sz="1600" dirty="0">
                        <a:effectLst/>
                        <a:latin typeface="Calibri"/>
                        <a:ea typeface="Calibri"/>
                        <a:cs typeface="Times New Roman"/>
                      </a:endParaRPr>
                    </a:p>
                  </a:txBody>
                  <a:tcPr marL="21338" marR="21338" marT="0" marB="0"/>
                </a:tc>
              </a:tr>
            </a:tbl>
          </a:graphicData>
        </a:graphic>
      </p:graphicFrame>
    </p:spTree>
    <p:extLst>
      <p:ext uri="{BB962C8B-B14F-4D97-AF65-F5344CB8AC3E}">
        <p14:creationId xmlns:p14="http://schemas.microsoft.com/office/powerpoint/2010/main" val="18236654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74638"/>
            <a:ext cx="8579296" cy="490066"/>
          </a:xfrm>
        </p:spPr>
        <p:txBody>
          <a:bodyPr>
            <a:normAutofit/>
          </a:bodyPr>
          <a:lstStyle/>
          <a:p>
            <a:pPr algn="l"/>
            <a:r>
              <a:rPr lang="en-AU" sz="2400" b="1" dirty="0"/>
              <a:t> </a:t>
            </a:r>
            <a:r>
              <a:rPr lang="en-AU" sz="2400" b="1" dirty="0" smtClean="0"/>
              <a:t>Table 4. Dives </a:t>
            </a:r>
            <a:r>
              <a:rPr lang="en-AU" sz="2400" b="1" dirty="0"/>
              <a:t>Bay Village Adaptive Capacity to Climate Change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81598571"/>
              </p:ext>
            </p:extLst>
          </p:nvPr>
        </p:nvGraphicFramePr>
        <p:xfrm>
          <a:off x="107504" y="908720"/>
          <a:ext cx="8928991" cy="5909605"/>
        </p:xfrm>
        <a:graphic>
          <a:graphicData uri="http://schemas.openxmlformats.org/drawingml/2006/table">
            <a:tbl>
              <a:tblPr firstRow="1" firstCol="1" bandRow="1">
                <a:tableStyleId>{5C22544A-7EE6-4342-B048-85BDC9FD1C3A}</a:tableStyleId>
              </a:tblPr>
              <a:tblGrid>
                <a:gridCol w="1296144"/>
                <a:gridCol w="2016224"/>
                <a:gridCol w="4032448"/>
                <a:gridCol w="936104"/>
                <a:gridCol w="648071"/>
              </a:tblGrid>
              <a:tr h="168411">
                <a:tc>
                  <a:txBody>
                    <a:bodyPr/>
                    <a:lstStyle/>
                    <a:p>
                      <a:pPr>
                        <a:lnSpc>
                          <a:spcPct val="115000"/>
                        </a:lnSpc>
                        <a:spcAft>
                          <a:spcPts val="0"/>
                        </a:spcAft>
                      </a:pPr>
                      <a:r>
                        <a:rPr lang="en-AU" sz="1400">
                          <a:effectLst/>
                        </a:rPr>
                        <a:t>Parameters</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Indicators</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Criteria</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Community </a:t>
                      </a:r>
                    </a:p>
                    <a:p>
                      <a:pPr>
                        <a:lnSpc>
                          <a:spcPct val="115000"/>
                        </a:lnSpc>
                        <a:spcAft>
                          <a:spcPts val="0"/>
                        </a:spcAft>
                      </a:pPr>
                      <a:r>
                        <a:rPr lang="en-AU" sz="1400">
                          <a:effectLst/>
                        </a:rPr>
                        <a:t>Perception</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Scale Value</a:t>
                      </a:r>
                      <a:endParaRPr lang="en-AU" sz="1400">
                        <a:effectLst/>
                        <a:latin typeface="Calibri"/>
                        <a:ea typeface="Calibri"/>
                        <a:cs typeface="Times New Roman"/>
                      </a:endParaRPr>
                    </a:p>
                  </a:txBody>
                  <a:tcPr marL="20836" marR="20836" marT="0" marB="0"/>
                </a:tc>
              </a:tr>
              <a:tr h="212986">
                <a:tc rowSpan="3">
                  <a:txBody>
                    <a:bodyPr/>
                    <a:lstStyle/>
                    <a:p>
                      <a:pPr>
                        <a:lnSpc>
                          <a:spcPct val="115000"/>
                        </a:lnSpc>
                        <a:spcAft>
                          <a:spcPts val="0"/>
                        </a:spcAft>
                      </a:pPr>
                      <a:r>
                        <a:rPr lang="en-AU" sz="1400">
                          <a:effectLst/>
                        </a:rPr>
                        <a:t>Natural Assets</a:t>
                      </a:r>
                    </a:p>
                    <a:p>
                      <a:pPr>
                        <a:lnSpc>
                          <a:spcPct val="115000"/>
                        </a:lnSpc>
                        <a:spcAft>
                          <a:spcPts val="0"/>
                        </a:spcAft>
                      </a:pPr>
                      <a:r>
                        <a:rPr lang="en-AU" sz="1400">
                          <a:effectLst/>
                        </a:rPr>
                        <a:t> </a:t>
                      </a:r>
                    </a:p>
                    <a:p>
                      <a:pPr>
                        <a:lnSpc>
                          <a:spcPct val="115000"/>
                        </a:lnSpc>
                        <a:spcAft>
                          <a:spcPts val="0"/>
                        </a:spcAft>
                      </a:pPr>
                      <a:r>
                        <a:rPr lang="en-AU" sz="1400">
                          <a:effectLst/>
                        </a:rPr>
                        <a:t> </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Agriculture Land</a:t>
                      </a:r>
                      <a:endParaRPr lang="en-AU" sz="1400">
                        <a:effectLst/>
                        <a:latin typeface="Calibri"/>
                        <a:ea typeface="Calibri"/>
                        <a:cs typeface="Times New Roman"/>
                      </a:endParaRPr>
                    </a:p>
                  </a:txBody>
                  <a:tcPr marL="20836" marR="20836" marT="0" marB="0"/>
                </a:tc>
                <a:tc>
                  <a:txBody>
                    <a:bodyPr/>
                    <a:lstStyle/>
                    <a:p>
                      <a:pPr marL="342900" lvl="0" indent="-342900">
                        <a:lnSpc>
                          <a:spcPct val="115000"/>
                        </a:lnSpc>
                        <a:spcAft>
                          <a:spcPts val="0"/>
                        </a:spcAft>
                        <a:buFont typeface="Symbol"/>
                        <a:buChar char=""/>
                      </a:pPr>
                      <a:r>
                        <a:rPr lang="en-AU" sz="1400">
                          <a:effectLst/>
                        </a:rPr>
                        <a:t>Land use and productivity</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M</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2.00</a:t>
                      </a:r>
                      <a:endParaRPr lang="en-AU" sz="1400">
                        <a:effectLst/>
                        <a:latin typeface="Calibri"/>
                        <a:ea typeface="Calibri"/>
                        <a:cs typeface="Times New Roman"/>
                      </a:endParaRPr>
                    </a:p>
                  </a:txBody>
                  <a:tcPr marL="20836" marR="20836" marT="0" marB="0"/>
                </a:tc>
              </a:tr>
              <a:tr h="212986">
                <a:tc vMerge="1">
                  <a:txBody>
                    <a:bodyPr/>
                    <a:lstStyle/>
                    <a:p>
                      <a:endParaRPr lang="en-AU"/>
                    </a:p>
                  </a:txBody>
                  <a:tcPr/>
                </a:tc>
                <a:tc>
                  <a:txBody>
                    <a:bodyPr/>
                    <a:lstStyle/>
                    <a:p>
                      <a:pPr>
                        <a:lnSpc>
                          <a:spcPct val="115000"/>
                        </a:lnSpc>
                        <a:spcAft>
                          <a:spcPts val="0"/>
                        </a:spcAft>
                      </a:pPr>
                      <a:r>
                        <a:rPr lang="en-AU" sz="1400">
                          <a:effectLst/>
                        </a:rPr>
                        <a:t>Forests Land &amp; Forest products</a:t>
                      </a:r>
                      <a:endParaRPr lang="en-AU" sz="1400">
                        <a:effectLst/>
                        <a:latin typeface="Calibri"/>
                        <a:ea typeface="Calibri"/>
                        <a:cs typeface="Times New Roman"/>
                      </a:endParaRPr>
                    </a:p>
                  </a:txBody>
                  <a:tcPr marL="20836" marR="20836" marT="0" marB="0"/>
                </a:tc>
                <a:tc>
                  <a:txBody>
                    <a:bodyPr/>
                    <a:lstStyle/>
                    <a:p>
                      <a:pPr marL="342900" lvl="0" indent="-342900">
                        <a:lnSpc>
                          <a:spcPct val="115000"/>
                        </a:lnSpc>
                        <a:spcAft>
                          <a:spcPts val="0"/>
                        </a:spcAft>
                        <a:buFont typeface="Symbol"/>
                        <a:buChar char=""/>
                      </a:pPr>
                      <a:r>
                        <a:rPr lang="en-AU" sz="1400">
                          <a:effectLst/>
                        </a:rPr>
                        <a:t>Availability of product and services </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M</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2.00</a:t>
                      </a:r>
                      <a:endParaRPr lang="en-AU" sz="1400">
                        <a:effectLst/>
                        <a:latin typeface="Calibri"/>
                        <a:ea typeface="Calibri"/>
                        <a:cs typeface="Times New Roman"/>
                      </a:endParaRPr>
                    </a:p>
                  </a:txBody>
                  <a:tcPr marL="20836" marR="20836" marT="0" marB="0"/>
                </a:tc>
              </a:tr>
              <a:tr h="212986">
                <a:tc vMerge="1">
                  <a:txBody>
                    <a:bodyPr/>
                    <a:lstStyle/>
                    <a:p>
                      <a:endParaRPr lang="en-AU"/>
                    </a:p>
                  </a:txBody>
                  <a:tcPr/>
                </a:tc>
                <a:tc>
                  <a:txBody>
                    <a:bodyPr/>
                    <a:lstStyle/>
                    <a:p>
                      <a:pPr>
                        <a:lnSpc>
                          <a:spcPct val="115000"/>
                        </a:lnSpc>
                        <a:spcAft>
                          <a:spcPts val="0"/>
                        </a:spcAft>
                      </a:pPr>
                      <a:r>
                        <a:rPr lang="en-AU" sz="1400">
                          <a:effectLst/>
                        </a:rPr>
                        <a:t>Water</a:t>
                      </a:r>
                      <a:endParaRPr lang="en-AU" sz="1400">
                        <a:effectLst/>
                        <a:latin typeface="Calibri"/>
                        <a:ea typeface="Calibri"/>
                        <a:cs typeface="Times New Roman"/>
                      </a:endParaRPr>
                    </a:p>
                  </a:txBody>
                  <a:tcPr marL="20836" marR="20836" marT="0" marB="0"/>
                </a:tc>
                <a:tc>
                  <a:txBody>
                    <a:bodyPr/>
                    <a:lstStyle/>
                    <a:p>
                      <a:pPr marL="342900" lvl="0" indent="-342900">
                        <a:lnSpc>
                          <a:spcPct val="115000"/>
                        </a:lnSpc>
                        <a:spcAft>
                          <a:spcPts val="0"/>
                        </a:spcAft>
                        <a:buFont typeface="Symbol"/>
                        <a:buChar char=""/>
                      </a:pPr>
                      <a:r>
                        <a:rPr lang="en-AU" sz="1400">
                          <a:effectLst/>
                        </a:rPr>
                        <a:t>Availability of drinking water and Water Quality</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L</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1.67</a:t>
                      </a:r>
                      <a:endParaRPr lang="en-AU" sz="1400">
                        <a:effectLst/>
                        <a:latin typeface="Calibri"/>
                        <a:ea typeface="Calibri"/>
                        <a:cs typeface="Times New Roman"/>
                      </a:endParaRPr>
                    </a:p>
                  </a:txBody>
                  <a:tcPr marL="20836" marR="20836" marT="0" marB="0"/>
                </a:tc>
              </a:tr>
              <a:tr h="212986">
                <a:tc rowSpan="8">
                  <a:txBody>
                    <a:bodyPr/>
                    <a:lstStyle/>
                    <a:p>
                      <a:pPr>
                        <a:lnSpc>
                          <a:spcPct val="115000"/>
                        </a:lnSpc>
                        <a:spcAft>
                          <a:spcPts val="0"/>
                        </a:spcAft>
                      </a:pPr>
                      <a:r>
                        <a:rPr lang="en-AU" sz="1400">
                          <a:effectLst/>
                        </a:rPr>
                        <a:t>Physical Assets</a:t>
                      </a:r>
                    </a:p>
                    <a:p>
                      <a:pPr>
                        <a:lnSpc>
                          <a:spcPct val="115000"/>
                        </a:lnSpc>
                        <a:spcAft>
                          <a:spcPts val="0"/>
                        </a:spcAft>
                      </a:pPr>
                      <a:r>
                        <a:rPr lang="en-AU" sz="1400">
                          <a:effectLst/>
                        </a:rPr>
                        <a:t> </a:t>
                      </a:r>
                    </a:p>
                    <a:p>
                      <a:pPr>
                        <a:lnSpc>
                          <a:spcPct val="115000"/>
                        </a:lnSpc>
                        <a:spcAft>
                          <a:spcPts val="0"/>
                        </a:spcAft>
                      </a:pPr>
                      <a:r>
                        <a:rPr lang="en-AU" sz="1400">
                          <a:effectLst/>
                        </a:rPr>
                        <a:t> </a:t>
                      </a:r>
                    </a:p>
                    <a:p>
                      <a:pPr>
                        <a:lnSpc>
                          <a:spcPct val="115000"/>
                        </a:lnSpc>
                        <a:spcAft>
                          <a:spcPts val="0"/>
                        </a:spcAft>
                      </a:pPr>
                      <a:r>
                        <a:rPr lang="en-AU" sz="1400">
                          <a:effectLst/>
                        </a:rPr>
                        <a:t> </a:t>
                      </a:r>
                    </a:p>
                    <a:p>
                      <a:pPr>
                        <a:lnSpc>
                          <a:spcPct val="115000"/>
                        </a:lnSpc>
                        <a:spcAft>
                          <a:spcPts val="0"/>
                        </a:spcAft>
                      </a:pPr>
                      <a:r>
                        <a:rPr lang="en-AU" sz="1400">
                          <a:effectLst/>
                        </a:rPr>
                        <a:t> </a:t>
                      </a:r>
                    </a:p>
                    <a:p>
                      <a:pPr>
                        <a:lnSpc>
                          <a:spcPct val="115000"/>
                        </a:lnSpc>
                        <a:spcAft>
                          <a:spcPts val="0"/>
                        </a:spcAft>
                      </a:pPr>
                      <a:r>
                        <a:rPr lang="en-AU" sz="1400">
                          <a:effectLst/>
                        </a:rPr>
                        <a:t> </a:t>
                      </a:r>
                    </a:p>
                    <a:p>
                      <a:pPr>
                        <a:lnSpc>
                          <a:spcPct val="115000"/>
                        </a:lnSpc>
                        <a:spcAft>
                          <a:spcPts val="0"/>
                        </a:spcAft>
                      </a:pPr>
                      <a:r>
                        <a:rPr lang="en-AU" sz="1400">
                          <a:effectLst/>
                        </a:rPr>
                        <a:t> </a:t>
                      </a:r>
                      <a:endParaRPr lang="en-AU" sz="1400">
                        <a:effectLst/>
                        <a:latin typeface="Calibri"/>
                        <a:ea typeface="Calibri"/>
                        <a:cs typeface="Times New Roman"/>
                      </a:endParaRPr>
                    </a:p>
                  </a:txBody>
                  <a:tcPr marL="20836" marR="20836" marT="0" marB="0"/>
                </a:tc>
                <a:tc rowSpan="7">
                  <a:txBody>
                    <a:bodyPr/>
                    <a:lstStyle/>
                    <a:p>
                      <a:pPr>
                        <a:lnSpc>
                          <a:spcPct val="115000"/>
                        </a:lnSpc>
                        <a:spcAft>
                          <a:spcPts val="0"/>
                        </a:spcAft>
                      </a:pPr>
                      <a:r>
                        <a:rPr lang="en-AU" sz="1400">
                          <a:effectLst/>
                        </a:rPr>
                        <a:t>Infrastructure for services </a:t>
                      </a:r>
                      <a:endParaRPr lang="en-AU" sz="1400">
                        <a:effectLst/>
                        <a:latin typeface="Calibri"/>
                        <a:ea typeface="Calibri"/>
                        <a:cs typeface="Times New Roman"/>
                      </a:endParaRPr>
                    </a:p>
                  </a:txBody>
                  <a:tcPr marL="20836" marR="20836" marT="0" marB="0"/>
                </a:tc>
                <a:tc>
                  <a:txBody>
                    <a:bodyPr/>
                    <a:lstStyle/>
                    <a:p>
                      <a:pPr marL="342900" lvl="0" indent="-342900">
                        <a:lnSpc>
                          <a:spcPct val="115000"/>
                        </a:lnSpc>
                        <a:spcAft>
                          <a:spcPts val="0"/>
                        </a:spcAft>
                        <a:buFont typeface="Symbol"/>
                        <a:buChar char=""/>
                      </a:pPr>
                      <a:r>
                        <a:rPr lang="en-AU" sz="1400">
                          <a:effectLst/>
                        </a:rPr>
                        <a:t>Trails</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L</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1.67</a:t>
                      </a:r>
                      <a:endParaRPr lang="en-AU" sz="1400">
                        <a:effectLst/>
                        <a:latin typeface="Calibri"/>
                        <a:ea typeface="Calibri"/>
                        <a:cs typeface="Times New Roman"/>
                      </a:endParaRPr>
                    </a:p>
                  </a:txBody>
                  <a:tcPr marL="20836" marR="20836" marT="0" marB="0"/>
                </a:tc>
              </a:tr>
              <a:tr h="212986">
                <a:tc vMerge="1">
                  <a:txBody>
                    <a:bodyPr/>
                    <a:lstStyle/>
                    <a:p>
                      <a:endParaRPr lang="en-AU"/>
                    </a:p>
                  </a:txBody>
                  <a:tcPr/>
                </a:tc>
                <a:tc vMerge="1">
                  <a:txBody>
                    <a:bodyPr/>
                    <a:lstStyle/>
                    <a:p>
                      <a:endParaRPr lang="en-AU"/>
                    </a:p>
                  </a:txBody>
                  <a:tcPr/>
                </a:tc>
                <a:tc>
                  <a:txBody>
                    <a:bodyPr/>
                    <a:lstStyle/>
                    <a:p>
                      <a:pPr marL="342900" lvl="0" indent="-342900">
                        <a:lnSpc>
                          <a:spcPct val="115000"/>
                        </a:lnSpc>
                        <a:spcAft>
                          <a:spcPts val="0"/>
                        </a:spcAft>
                        <a:buFont typeface="Symbol"/>
                        <a:buChar char=""/>
                      </a:pPr>
                      <a:r>
                        <a:rPr lang="en-AU" sz="1400">
                          <a:effectLst/>
                        </a:rPr>
                        <a:t>Drinking water and electricity</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L</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1.67</a:t>
                      </a:r>
                      <a:endParaRPr lang="en-AU" sz="1400">
                        <a:effectLst/>
                        <a:latin typeface="Calibri"/>
                        <a:ea typeface="Calibri"/>
                        <a:cs typeface="Times New Roman"/>
                      </a:endParaRPr>
                    </a:p>
                  </a:txBody>
                  <a:tcPr marL="20836" marR="20836" marT="0" marB="0"/>
                </a:tc>
              </a:tr>
              <a:tr h="212986">
                <a:tc vMerge="1">
                  <a:txBody>
                    <a:bodyPr/>
                    <a:lstStyle/>
                    <a:p>
                      <a:endParaRPr lang="en-AU"/>
                    </a:p>
                  </a:txBody>
                  <a:tcPr/>
                </a:tc>
                <a:tc vMerge="1">
                  <a:txBody>
                    <a:bodyPr/>
                    <a:lstStyle/>
                    <a:p>
                      <a:endParaRPr lang="en-AU"/>
                    </a:p>
                  </a:txBody>
                  <a:tcPr/>
                </a:tc>
                <a:tc>
                  <a:txBody>
                    <a:bodyPr/>
                    <a:lstStyle/>
                    <a:p>
                      <a:pPr marL="342900" lvl="0" indent="-342900">
                        <a:lnSpc>
                          <a:spcPct val="115000"/>
                        </a:lnSpc>
                        <a:spcAft>
                          <a:spcPts val="0"/>
                        </a:spcAft>
                        <a:buFont typeface="Symbol"/>
                        <a:buChar char=""/>
                      </a:pPr>
                      <a:r>
                        <a:rPr lang="en-AU" sz="1400">
                          <a:effectLst/>
                        </a:rPr>
                        <a:t>Settlements and Community Hall</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M</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2.00</a:t>
                      </a:r>
                      <a:endParaRPr lang="en-AU" sz="1400">
                        <a:effectLst/>
                        <a:latin typeface="Calibri"/>
                        <a:ea typeface="Calibri"/>
                        <a:cs typeface="Times New Roman"/>
                      </a:endParaRPr>
                    </a:p>
                  </a:txBody>
                  <a:tcPr marL="20836" marR="20836" marT="0" marB="0"/>
                </a:tc>
              </a:tr>
              <a:tr h="212986">
                <a:tc vMerge="1">
                  <a:txBody>
                    <a:bodyPr/>
                    <a:lstStyle/>
                    <a:p>
                      <a:endParaRPr lang="en-AU"/>
                    </a:p>
                  </a:txBody>
                  <a:tcPr/>
                </a:tc>
                <a:tc vMerge="1">
                  <a:txBody>
                    <a:bodyPr/>
                    <a:lstStyle/>
                    <a:p>
                      <a:endParaRPr lang="en-AU"/>
                    </a:p>
                  </a:txBody>
                  <a:tcPr/>
                </a:tc>
                <a:tc>
                  <a:txBody>
                    <a:bodyPr/>
                    <a:lstStyle/>
                    <a:p>
                      <a:pPr marL="342900" lvl="0" indent="-342900">
                        <a:lnSpc>
                          <a:spcPct val="115000"/>
                        </a:lnSpc>
                        <a:spcAft>
                          <a:spcPts val="0"/>
                        </a:spcAft>
                        <a:buFont typeface="Symbol"/>
                        <a:buChar char=""/>
                      </a:pPr>
                      <a:r>
                        <a:rPr lang="en-AU" sz="1400">
                          <a:effectLst/>
                        </a:rPr>
                        <a:t>Housing standards</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M</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2.00</a:t>
                      </a:r>
                      <a:endParaRPr lang="en-AU" sz="1400">
                        <a:effectLst/>
                        <a:latin typeface="Calibri"/>
                        <a:ea typeface="Calibri"/>
                        <a:cs typeface="Times New Roman"/>
                      </a:endParaRPr>
                    </a:p>
                  </a:txBody>
                  <a:tcPr marL="20836" marR="20836" marT="0" marB="0"/>
                </a:tc>
              </a:tr>
              <a:tr h="212986">
                <a:tc vMerge="1">
                  <a:txBody>
                    <a:bodyPr/>
                    <a:lstStyle/>
                    <a:p>
                      <a:endParaRPr lang="en-AU"/>
                    </a:p>
                  </a:txBody>
                  <a:tcPr/>
                </a:tc>
                <a:tc vMerge="1">
                  <a:txBody>
                    <a:bodyPr/>
                    <a:lstStyle/>
                    <a:p>
                      <a:endParaRPr lang="en-AU"/>
                    </a:p>
                  </a:txBody>
                  <a:tcPr/>
                </a:tc>
                <a:tc>
                  <a:txBody>
                    <a:bodyPr/>
                    <a:lstStyle/>
                    <a:p>
                      <a:pPr marL="342900" lvl="0" indent="-342900">
                        <a:lnSpc>
                          <a:spcPct val="115000"/>
                        </a:lnSpc>
                        <a:spcAft>
                          <a:spcPts val="0"/>
                        </a:spcAft>
                        <a:buFont typeface="Symbol"/>
                        <a:buChar char=""/>
                      </a:pPr>
                      <a:r>
                        <a:rPr lang="en-AU" sz="1400">
                          <a:effectLst/>
                        </a:rPr>
                        <a:t>Access to transportation (land, air, sea)</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L</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1.33</a:t>
                      </a:r>
                      <a:endParaRPr lang="en-AU" sz="1400">
                        <a:effectLst/>
                        <a:latin typeface="Calibri"/>
                        <a:ea typeface="Calibri"/>
                        <a:cs typeface="Times New Roman"/>
                      </a:endParaRPr>
                    </a:p>
                  </a:txBody>
                  <a:tcPr marL="20836" marR="20836" marT="0" marB="0"/>
                </a:tc>
              </a:tr>
              <a:tr h="212986">
                <a:tc vMerge="1">
                  <a:txBody>
                    <a:bodyPr/>
                    <a:lstStyle/>
                    <a:p>
                      <a:endParaRPr lang="en-AU"/>
                    </a:p>
                  </a:txBody>
                  <a:tcPr/>
                </a:tc>
                <a:tc vMerge="1">
                  <a:txBody>
                    <a:bodyPr/>
                    <a:lstStyle/>
                    <a:p>
                      <a:endParaRPr lang="en-AU"/>
                    </a:p>
                  </a:txBody>
                  <a:tcPr/>
                </a:tc>
                <a:tc>
                  <a:txBody>
                    <a:bodyPr/>
                    <a:lstStyle/>
                    <a:p>
                      <a:pPr marL="342900" lvl="0" indent="-342900">
                        <a:lnSpc>
                          <a:spcPct val="115000"/>
                        </a:lnSpc>
                        <a:spcAft>
                          <a:spcPts val="0"/>
                        </a:spcAft>
                        <a:buFont typeface="Symbol"/>
                        <a:buChar char=""/>
                      </a:pPr>
                      <a:r>
                        <a:rPr lang="en-AU" sz="1400">
                          <a:effectLst/>
                        </a:rPr>
                        <a:t>Access to Health Posts</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L</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1.67</a:t>
                      </a:r>
                      <a:endParaRPr lang="en-AU" sz="1400">
                        <a:effectLst/>
                        <a:latin typeface="Calibri"/>
                        <a:ea typeface="Calibri"/>
                        <a:cs typeface="Times New Roman"/>
                      </a:endParaRPr>
                    </a:p>
                  </a:txBody>
                  <a:tcPr marL="20836" marR="20836" marT="0" marB="0"/>
                </a:tc>
              </a:tr>
              <a:tr h="212986">
                <a:tc vMerge="1">
                  <a:txBody>
                    <a:bodyPr/>
                    <a:lstStyle/>
                    <a:p>
                      <a:endParaRPr lang="en-AU"/>
                    </a:p>
                  </a:txBody>
                  <a:tcPr/>
                </a:tc>
                <a:tc vMerge="1">
                  <a:txBody>
                    <a:bodyPr/>
                    <a:lstStyle/>
                    <a:p>
                      <a:endParaRPr lang="en-AU"/>
                    </a:p>
                  </a:txBody>
                  <a:tcPr/>
                </a:tc>
                <a:tc>
                  <a:txBody>
                    <a:bodyPr/>
                    <a:lstStyle/>
                    <a:p>
                      <a:pPr marL="342900" lvl="0" indent="-342900">
                        <a:lnSpc>
                          <a:spcPct val="115000"/>
                        </a:lnSpc>
                        <a:spcAft>
                          <a:spcPts val="0"/>
                        </a:spcAft>
                        <a:buFont typeface="Symbol"/>
                        <a:buChar char=""/>
                      </a:pPr>
                      <a:r>
                        <a:rPr lang="en-AU" sz="1400">
                          <a:effectLst/>
                        </a:rPr>
                        <a:t>Access to Schools</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M</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2.00</a:t>
                      </a:r>
                      <a:endParaRPr lang="en-AU" sz="1400">
                        <a:effectLst/>
                        <a:latin typeface="Calibri"/>
                        <a:ea typeface="Calibri"/>
                        <a:cs typeface="Times New Roman"/>
                      </a:endParaRPr>
                    </a:p>
                  </a:txBody>
                  <a:tcPr marL="20836" marR="20836" marT="0" marB="0"/>
                </a:tc>
              </a:tr>
              <a:tr h="212986">
                <a:tc vMerge="1">
                  <a:txBody>
                    <a:bodyPr/>
                    <a:lstStyle/>
                    <a:p>
                      <a:endParaRPr lang="en-AU"/>
                    </a:p>
                  </a:txBody>
                  <a:tcPr/>
                </a:tc>
                <a:tc>
                  <a:txBody>
                    <a:bodyPr/>
                    <a:lstStyle/>
                    <a:p>
                      <a:pPr>
                        <a:lnSpc>
                          <a:spcPct val="115000"/>
                        </a:lnSpc>
                        <a:spcAft>
                          <a:spcPts val="0"/>
                        </a:spcAft>
                      </a:pPr>
                      <a:r>
                        <a:rPr lang="en-AU" sz="1400">
                          <a:effectLst/>
                        </a:rPr>
                        <a:t>Information and communication sources</a:t>
                      </a:r>
                      <a:endParaRPr lang="en-AU" sz="1400">
                        <a:effectLst/>
                        <a:latin typeface="Calibri"/>
                        <a:ea typeface="Calibri"/>
                        <a:cs typeface="Times New Roman"/>
                      </a:endParaRPr>
                    </a:p>
                  </a:txBody>
                  <a:tcPr marL="20836" marR="20836" marT="0" marB="0"/>
                </a:tc>
                <a:tc>
                  <a:txBody>
                    <a:bodyPr/>
                    <a:lstStyle/>
                    <a:p>
                      <a:pPr marL="342900" lvl="0" indent="-342900">
                        <a:lnSpc>
                          <a:spcPct val="115000"/>
                        </a:lnSpc>
                        <a:spcAft>
                          <a:spcPts val="0"/>
                        </a:spcAft>
                        <a:buFont typeface="Symbol"/>
                        <a:buChar char=""/>
                      </a:pPr>
                      <a:r>
                        <a:rPr lang="en-AU" sz="1400">
                          <a:effectLst/>
                        </a:rPr>
                        <a:t>Access to mobile phones, radio, TVs, papers, and internet</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L</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1.33</a:t>
                      </a:r>
                      <a:endParaRPr lang="en-AU" sz="1400">
                        <a:effectLst/>
                        <a:latin typeface="Calibri"/>
                        <a:ea typeface="Calibri"/>
                        <a:cs typeface="Times New Roman"/>
                      </a:endParaRPr>
                    </a:p>
                  </a:txBody>
                  <a:tcPr marL="20836" marR="20836" marT="0" marB="0"/>
                </a:tc>
              </a:tr>
              <a:tr h="212986">
                <a:tc>
                  <a:txBody>
                    <a:bodyPr/>
                    <a:lstStyle/>
                    <a:p>
                      <a:pPr>
                        <a:lnSpc>
                          <a:spcPct val="115000"/>
                        </a:lnSpc>
                        <a:spcAft>
                          <a:spcPts val="0"/>
                        </a:spcAft>
                      </a:pPr>
                      <a:r>
                        <a:rPr lang="en-AU" sz="1400">
                          <a:effectLst/>
                        </a:rPr>
                        <a:t>Social</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Social institutions and service providers</a:t>
                      </a:r>
                      <a:endParaRPr lang="en-AU" sz="1400">
                        <a:effectLst/>
                        <a:latin typeface="Calibri"/>
                        <a:ea typeface="Calibri"/>
                        <a:cs typeface="Times New Roman"/>
                      </a:endParaRPr>
                    </a:p>
                  </a:txBody>
                  <a:tcPr marL="20836" marR="20836" marT="0" marB="0"/>
                </a:tc>
                <a:tc>
                  <a:txBody>
                    <a:bodyPr/>
                    <a:lstStyle/>
                    <a:p>
                      <a:pPr marL="342900" lvl="0" indent="-342900">
                        <a:lnSpc>
                          <a:spcPct val="115000"/>
                        </a:lnSpc>
                        <a:spcAft>
                          <a:spcPts val="0"/>
                        </a:spcAft>
                        <a:buFont typeface="Symbol"/>
                        <a:buChar char=""/>
                      </a:pPr>
                      <a:r>
                        <a:rPr lang="en-AU" sz="1400">
                          <a:effectLst/>
                        </a:rPr>
                        <a:t>Community affiliations to formal/non-formal institutions and engagements of NGOs and GOs with community</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L</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1.00</a:t>
                      </a:r>
                      <a:endParaRPr lang="en-AU" sz="1400">
                        <a:effectLst/>
                        <a:latin typeface="Calibri"/>
                        <a:ea typeface="Calibri"/>
                        <a:cs typeface="Times New Roman"/>
                      </a:endParaRPr>
                    </a:p>
                  </a:txBody>
                  <a:tcPr marL="20836" marR="20836" marT="0" marB="0"/>
                </a:tc>
              </a:tr>
              <a:tr h="212986">
                <a:tc>
                  <a:txBody>
                    <a:bodyPr/>
                    <a:lstStyle/>
                    <a:p>
                      <a:pPr>
                        <a:lnSpc>
                          <a:spcPct val="115000"/>
                        </a:lnSpc>
                        <a:spcAft>
                          <a:spcPts val="0"/>
                        </a:spcAft>
                      </a:pPr>
                      <a:r>
                        <a:rPr lang="en-AU" sz="1400">
                          <a:effectLst/>
                        </a:rPr>
                        <a:t>Financial</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Financial institutions and sufficiency of incomes</a:t>
                      </a:r>
                      <a:endParaRPr lang="en-AU" sz="1400">
                        <a:effectLst/>
                        <a:latin typeface="Calibri"/>
                        <a:ea typeface="Calibri"/>
                        <a:cs typeface="Times New Roman"/>
                      </a:endParaRPr>
                    </a:p>
                  </a:txBody>
                  <a:tcPr marL="20836" marR="20836" marT="0" marB="0"/>
                </a:tc>
                <a:tc>
                  <a:txBody>
                    <a:bodyPr/>
                    <a:lstStyle/>
                    <a:p>
                      <a:pPr marL="342900" lvl="0" indent="-342900">
                        <a:lnSpc>
                          <a:spcPct val="115000"/>
                        </a:lnSpc>
                        <a:spcAft>
                          <a:spcPts val="0"/>
                        </a:spcAft>
                        <a:buFont typeface="Symbol"/>
                        <a:buChar char=""/>
                      </a:pPr>
                      <a:r>
                        <a:rPr lang="en-AU" sz="1400">
                          <a:effectLst/>
                        </a:rPr>
                        <a:t>Access to Banks, cooperatives and sufficiency for household needs</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L</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1.00</a:t>
                      </a:r>
                      <a:endParaRPr lang="en-AU" sz="1400">
                        <a:effectLst/>
                        <a:latin typeface="Calibri"/>
                        <a:ea typeface="Calibri"/>
                        <a:cs typeface="Times New Roman"/>
                      </a:endParaRPr>
                    </a:p>
                  </a:txBody>
                  <a:tcPr marL="20836" marR="20836" marT="0" marB="0"/>
                </a:tc>
              </a:tr>
              <a:tr h="212986">
                <a:tc>
                  <a:txBody>
                    <a:bodyPr/>
                    <a:lstStyle/>
                    <a:p>
                      <a:pPr>
                        <a:lnSpc>
                          <a:spcPct val="115000"/>
                        </a:lnSpc>
                        <a:spcAft>
                          <a:spcPts val="0"/>
                        </a:spcAft>
                      </a:pPr>
                      <a:r>
                        <a:rPr lang="en-AU" sz="1400">
                          <a:effectLst/>
                        </a:rPr>
                        <a:t>Human</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Demography, Education, Skilled Labour</a:t>
                      </a:r>
                      <a:endParaRPr lang="en-AU" sz="1400">
                        <a:effectLst/>
                        <a:latin typeface="Calibri"/>
                        <a:ea typeface="Calibri"/>
                        <a:cs typeface="Times New Roman"/>
                      </a:endParaRPr>
                    </a:p>
                  </a:txBody>
                  <a:tcPr marL="20836" marR="20836" marT="0" marB="0"/>
                </a:tc>
                <a:tc>
                  <a:txBody>
                    <a:bodyPr/>
                    <a:lstStyle/>
                    <a:p>
                      <a:pPr marL="342900" lvl="0" indent="-342900">
                        <a:lnSpc>
                          <a:spcPct val="115000"/>
                        </a:lnSpc>
                        <a:spcAft>
                          <a:spcPts val="0"/>
                        </a:spcAft>
                        <a:buFont typeface="Symbol"/>
                        <a:buChar char=""/>
                      </a:pPr>
                      <a:r>
                        <a:rPr lang="en-AU" sz="1400">
                          <a:effectLst/>
                        </a:rPr>
                        <a:t>More elderly and young (lack trained or skilled labour and low education levels)</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L</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1.00</a:t>
                      </a:r>
                      <a:endParaRPr lang="en-AU" sz="1400">
                        <a:effectLst/>
                        <a:latin typeface="Calibri"/>
                        <a:ea typeface="Calibri"/>
                        <a:cs typeface="Times New Roman"/>
                      </a:endParaRPr>
                    </a:p>
                  </a:txBody>
                  <a:tcPr marL="20836" marR="20836" marT="0" marB="0"/>
                </a:tc>
              </a:tr>
              <a:tr h="266233">
                <a:tc>
                  <a:txBody>
                    <a:bodyPr/>
                    <a:lstStyle/>
                    <a:p>
                      <a:pPr>
                        <a:lnSpc>
                          <a:spcPct val="115000"/>
                        </a:lnSpc>
                        <a:spcAft>
                          <a:spcPts val="0"/>
                        </a:spcAft>
                      </a:pPr>
                      <a:r>
                        <a:rPr lang="en-AU" sz="1400">
                          <a:effectLst/>
                        </a:rPr>
                        <a:t>Total</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 </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 </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 </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a:effectLst/>
                        </a:rPr>
                        <a:t>22.33</a:t>
                      </a:r>
                      <a:endParaRPr lang="en-AU" sz="1400">
                        <a:effectLst/>
                        <a:latin typeface="Calibri"/>
                        <a:ea typeface="Calibri"/>
                        <a:cs typeface="Times New Roman"/>
                      </a:endParaRPr>
                    </a:p>
                  </a:txBody>
                  <a:tcPr marL="20836" marR="20836" marT="0" marB="0"/>
                </a:tc>
              </a:tr>
              <a:tr h="212986">
                <a:tc gridSpan="3">
                  <a:txBody>
                    <a:bodyPr/>
                    <a:lstStyle/>
                    <a:p>
                      <a:pPr>
                        <a:lnSpc>
                          <a:spcPct val="115000"/>
                        </a:lnSpc>
                        <a:spcAft>
                          <a:spcPts val="0"/>
                        </a:spcAft>
                      </a:pPr>
                      <a:r>
                        <a:rPr lang="en-AU" sz="1400">
                          <a:effectLst/>
                        </a:rPr>
                        <a:t>Average Index Score</a:t>
                      </a:r>
                      <a:endParaRPr lang="en-AU" sz="1400">
                        <a:effectLst/>
                        <a:latin typeface="Calibri"/>
                        <a:ea typeface="Calibri"/>
                        <a:cs typeface="Times New Roman"/>
                      </a:endParaRPr>
                    </a:p>
                  </a:txBody>
                  <a:tcPr marL="20836" marR="20836" marT="0" marB="0"/>
                </a:tc>
                <a:tc hMerge="1">
                  <a:txBody>
                    <a:bodyPr/>
                    <a:lstStyle/>
                    <a:p>
                      <a:endParaRPr lang="en-AU"/>
                    </a:p>
                  </a:txBody>
                  <a:tcPr/>
                </a:tc>
                <a:tc hMerge="1">
                  <a:txBody>
                    <a:bodyPr/>
                    <a:lstStyle/>
                    <a:p>
                      <a:endParaRPr lang="en-AU"/>
                    </a:p>
                  </a:txBody>
                  <a:tcPr/>
                </a:tc>
                <a:tc>
                  <a:txBody>
                    <a:bodyPr/>
                    <a:lstStyle/>
                    <a:p>
                      <a:pPr>
                        <a:lnSpc>
                          <a:spcPct val="115000"/>
                        </a:lnSpc>
                        <a:spcAft>
                          <a:spcPts val="0"/>
                        </a:spcAft>
                      </a:pPr>
                      <a:r>
                        <a:rPr lang="en-AU" sz="1400">
                          <a:effectLst/>
                        </a:rPr>
                        <a:t> Low</a:t>
                      </a:r>
                      <a:endParaRPr lang="en-AU" sz="1400">
                        <a:effectLst/>
                        <a:latin typeface="Calibri"/>
                        <a:ea typeface="Calibri"/>
                        <a:cs typeface="Times New Roman"/>
                      </a:endParaRPr>
                    </a:p>
                  </a:txBody>
                  <a:tcPr marL="20836" marR="20836" marT="0" marB="0"/>
                </a:tc>
                <a:tc>
                  <a:txBody>
                    <a:bodyPr/>
                    <a:lstStyle/>
                    <a:p>
                      <a:pPr>
                        <a:lnSpc>
                          <a:spcPct val="115000"/>
                        </a:lnSpc>
                        <a:spcAft>
                          <a:spcPts val="0"/>
                        </a:spcAft>
                      </a:pPr>
                      <a:r>
                        <a:rPr lang="en-AU" sz="1400" dirty="0">
                          <a:effectLst/>
                        </a:rPr>
                        <a:t>1.60</a:t>
                      </a:r>
                      <a:endParaRPr lang="en-AU" sz="1400" dirty="0">
                        <a:effectLst/>
                        <a:latin typeface="Calibri"/>
                        <a:ea typeface="Calibri"/>
                        <a:cs typeface="Times New Roman"/>
                      </a:endParaRPr>
                    </a:p>
                  </a:txBody>
                  <a:tcPr marL="20836" marR="20836" marT="0" marB="0"/>
                </a:tc>
              </a:tr>
            </a:tbl>
          </a:graphicData>
        </a:graphic>
      </p:graphicFrame>
    </p:spTree>
    <p:extLst>
      <p:ext uri="{BB962C8B-B14F-4D97-AF65-F5344CB8AC3E}">
        <p14:creationId xmlns:p14="http://schemas.microsoft.com/office/powerpoint/2010/main" val="42741924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b="1" i="1" dirty="0"/>
              <a:t>Vulnerability index of Divers Bay </a:t>
            </a:r>
            <a:endParaRPr lang="en-AU" dirty="0"/>
          </a:p>
        </p:txBody>
      </p:sp>
      <p:sp>
        <p:nvSpPr>
          <p:cNvPr id="3" name="Content Placeholder 2"/>
          <p:cNvSpPr>
            <a:spLocks noGrp="1"/>
          </p:cNvSpPr>
          <p:nvPr>
            <p:ph idx="1"/>
          </p:nvPr>
        </p:nvSpPr>
        <p:spPr/>
        <p:txBody>
          <a:bodyPr/>
          <a:lstStyle/>
          <a:p>
            <a:r>
              <a:rPr lang="en-AU" dirty="0" smtClean="0"/>
              <a:t>Vulnerability </a:t>
            </a:r>
            <a:r>
              <a:rPr lang="en-AU" dirty="0"/>
              <a:t>(V) </a:t>
            </a:r>
            <a:r>
              <a:rPr lang="en-AU" dirty="0" smtClean="0"/>
              <a:t>	= </a:t>
            </a:r>
            <a:r>
              <a:rPr lang="en-AU" dirty="0"/>
              <a:t>EXS/A</a:t>
            </a:r>
          </a:p>
          <a:p>
            <a:pPr marL="0" indent="0">
              <a:buNone/>
            </a:pPr>
            <a:r>
              <a:rPr lang="en-US" dirty="0" smtClean="0"/>
              <a:t>				= </a:t>
            </a:r>
            <a:r>
              <a:rPr lang="en-US" dirty="0"/>
              <a:t>3.08 X 3.55/1.60</a:t>
            </a:r>
            <a:endParaRPr lang="en-AU" dirty="0"/>
          </a:p>
          <a:p>
            <a:pPr marL="0" indent="0">
              <a:buNone/>
            </a:pPr>
            <a:r>
              <a:rPr lang="en-AU" dirty="0"/>
              <a:t>		</a:t>
            </a:r>
            <a:r>
              <a:rPr lang="en-AU" dirty="0" smtClean="0"/>
              <a:t>		= </a:t>
            </a:r>
            <a:r>
              <a:rPr lang="en-AU" b="1" dirty="0"/>
              <a:t>6.84 (VERY HIGH)</a:t>
            </a:r>
            <a:endParaRPr lang="en-AU" dirty="0"/>
          </a:p>
          <a:p>
            <a:endParaRPr lang="en-AU" dirty="0"/>
          </a:p>
        </p:txBody>
      </p:sp>
    </p:spTree>
    <p:extLst>
      <p:ext uri="{BB962C8B-B14F-4D97-AF65-F5344CB8AC3E}">
        <p14:creationId xmlns:p14="http://schemas.microsoft.com/office/powerpoint/2010/main" val="6969436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579497325"/>
              </p:ext>
            </p:extLst>
          </p:nvPr>
        </p:nvGraphicFramePr>
        <p:xfrm>
          <a:off x="395536" y="836712"/>
          <a:ext cx="8229598" cy="981456"/>
        </p:xfrm>
        <a:graphic>
          <a:graphicData uri="http://schemas.openxmlformats.org/drawingml/2006/table">
            <a:tbl>
              <a:tblPr firstRow="1" firstCol="1" bandRow="1">
                <a:tableStyleId>{5C22544A-7EE6-4342-B048-85BDC9FD1C3A}</a:tableStyleId>
              </a:tblPr>
              <a:tblGrid>
                <a:gridCol w="1190000"/>
                <a:gridCol w="1114256"/>
                <a:gridCol w="720080"/>
                <a:gridCol w="864096"/>
                <a:gridCol w="720080"/>
                <a:gridCol w="3621086"/>
              </a:tblGrid>
              <a:tr h="0">
                <a:tc rowSpan="2">
                  <a:txBody>
                    <a:bodyPr/>
                    <a:lstStyle/>
                    <a:p>
                      <a:pPr algn="just">
                        <a:lnSpc>
                          <a:spcPct val="115000"/>
                        </a:lnSpc>
                        <a:spcAft>
                          <a:spcPts val="0"/>
                        </a:spcAft>
                      </a:pPr>
                      <a:r>
                        <a:rPr lang="en-US" sz="1400" dirty="0">
                          <a:effectLst/>
                        </a:rPr>
                        <a:t>Village</a:t>
                      </a:r>
                      <a:endParaRPr lang="en-AU" sz="1400" dirty="0">
                        <a:effectLst/>
                        <a:latin typeface="Times New Roman"/>
                        <a:ea typeface="Times New Roman"/>
                        <a:cs typeface="Times New Roman"/>
                      </a:endParaRPr>
                    </a:p>
                  </a:txBody>
                  <a:tcPr marL="68580" marR="68580" marT="0" marB="0"/>
                </a:tc>
                <a:tc rowSpan="2">
                  <a:txBody>
                    <a:bodyPr/>
                    <a:lstStyle/>
                    <a:p>
                      <a:pPr algn="just">
                        <a:lnSpc>
                          <a:spcPct val="115000"/>
                        </a:lnSpc>
                        <a:spcAft>
                          <a:spcPts val="0"/>
                        </a:spcAft>
                      </a:pPr>
                      <a:r>
                        <a:rPr lang="en-US" sz="1400">
                          <a:effectLst/>
                        </a:rPr>
                        <a:t>No. of households </a:t>
                      </a:r>
                      <a:endParaRPr lang="en-AU" sz="1400">
                        <a:effectLst/>
                        <a:latin typeface="Times New Roman"/>
                        <a:ea typeface="Times New Roman"/>
                        <a:cs typeface="Times New Roman"/>
                      </a:endParaRPr>
                    </a:p>
                  </a:txBody>
                  <a:tcPr marL="68580" marR="68580" marT="0" marB="0"/>
                </a:tc>
                <a:tc gridSpan="3">
                  <a:txBody>
                    <a:bodyPr/>
                    <a:lstStyle/>
                    <a:p>
                      <a:pPr algn="ctr">
                        <a:lnSpc>
                          <a:spcPct val="115000"/>
                        </a:lnSpc>
                        <a:spcAft>
                          <a:spcPts val="0"/>
                        </a:spcAft>
                      </a:pPr>
                      <a:r>
                        <a:rPr lang="en-US" sz="1400">
                          <a:effectLst/>
                        </a:rPr>
                        <a:t>Population</a:t>
                      </a:r>
                      <a:endParaRPr lang="en-AU" sz="1400">
                        <a:effectLst/>
                        <a:latin typeface="Times New Roman"/>
                        <a:ea typeface="Times New Roman"/>
                        <a:cs typeface="Times New Roman"/>
                      </a:endParaRPr>
                    </a:p>
                  </a:txBody>
                  <a:tcPr marL="68580" marR="68580" marT="0" marB="0"/>
                </a:tc>
                <a:tc hMerge="1">
                  <a:txBody>
                    <a:bodyPr/>
                    <a:lstStyle/>
                    <a:p>
                      <a:endParaRPr lang="en-AU"/>
                    </a:p>
                  </a:txBody>
                  <a:tcPr/>
                </a:tc>
                <a:tc hMerge="1">
                  <a:txBody>
                    <a:bodyPr/>
                    <a:lstStyle/>
                    <a:p>
                      <a:endParaRPr lang="en-AU"/>
                    </a:p>
                  </a:txBody>
                  <a:tcPr/>
                </a:tc>
                <a:tc rowSpan="2">
                  <a:txBody>
                    <a:bodyPr/>
                    <a:lstStyle/>
                    <a:p>
                      <a:pPr algn="just">
                        <a:lnSpc>
                          <a:spcPct val="115000"/>
                        </a:lnSpc>
                        <a:spcAft>
                          <a:spcPts val="0"/>
                        </a:spcAft>
                      </a:pPr>
                      <a:r>
                        <a:rPr lang="en-US" sz="1400">
                          <a:effectLst/>
                        </a:rPr>
                        <a:t>Education – elementary plus</a:t>
                      </a:r>
                      <a:endParaRPr lang="en-AU" sz="1400">
                        <a:effectLst/>
                        <a:latin typeface="Times New Roman"/>
                        <a:ea typeface="Times New Roman"/>
                        <a:cs typeface="Times New Roman"/>
                      </a:endParaRPr>
                    </a:p>
                  </a:txBody>
                  <a:tcPr marL="68580" marR="68580" marT="0" marB="0"/>
                </a:tc>
              </a:tr>
              <a:tr h="0">
                <a:tc vMerge="1">
                  <a:txBody>
                    <a:bodyPr/>
                    <a:lstStyle/>
                    <a:p>
                      <a:endParaRPr lang="en-AU"/>
                    </a:p>
                  </a:txBody>
                  <a:tcPr/>
                </a:tc>
                <a:tc vMerge="1">
                  <a:txBody>
                    <a:bodyPr/>
                    <a:lstStyle/>
                    <a:p>
                      <a:endParaRPr lang="en-AU"/>
                    </a:p>
                  </a:txBody>
                  <a:tcPr/>
                </a:tc>
                <a:tc>
                  <a:txBody>
                    <a:bodyPr/>
                    <a:lstStyle/>
                    <a:p>
                      <a:pPr algn="just">
                        <a:lnSpc>
                          <a:spcPct val="115000"/>
                        </a:lnSpc>
                        <a:spcAft>
                          <a:spcPts val="0"/>
                        </a:spcAft>
                      </a:pPr>
                      <a:r>
                        <a:rPr lang="en-US" sz="1400">
                          <a:effectLst/>
                        </a:rPr>
                        <a:t>Male</a:t>
                      </a:r>
                      <a:endParaRPr lang="en-AU" sz="1400">
                        <a:effectLst/>
                        <a:latin typeface="Times New Roman"/>
                        <a:ea typeface="Times New Roman"/>
                        <a:cs typeface="Times New Roman"/>
                      </a:endParaRPr>
                    </a:p>
                  </a:txBody>
                  <a:tcPr marL="68580" marR="68580" marT="0" marB="0"/>
                </a:tc>
                <a:tc>
                  <a:txBody>
                    <a:bodyPr/>
                    <a:lstStyle/>
                    <a:p>
                      <a:pPr algn="just">
                        <a:lnSpc>
                          <a:spcPct val="115000"/>
                        </a:lnSpc>
                        <a:spcAft>
                          <a:spcPts val="0"/>
                        </a:spcAft>
                      </a:pPr>
                      <a:r>
                        <a:rPr lang="en-US" sz="1400">
                          <a:effectLst/>
                        </a:rPr>
                        <a:t>Females</a:t>
                      </a:r>
                      <a:endParaRPr lang="en-AU" sz="1400">
                        <a:effectLst/>
                        <a:latin typeface="Times New Roman"/>
                        <a:ea typeface="Times New Roman"/>
                        <a:cs typeface="Times New Roman"/>
                      </a:endParaRPr>
                    </a:p>
                  </a:txBody>
                  <a:tcPr marL="68580" marR="68580" marT="0" marB="0"/>
                </a:tc>
                <a:tc>
                  <a:txBody>
                    <a:bodyPr/>
                    <a:lstStyle/>
                    <a:p>
                      <a:pPr>
                        <a:lnSpc>
                          <a:spcPct val="115000"/>
                        </a:lnSpc>
                        <a:spcAft>
                          <a:spcPts val="0"/>
                        </a:spcAft>
                      </a:pPr>
                      <a:r>
                        <a:rPr lang="en-US" sz="1400">
                          <a:effectLst/>
                        </a:rPr>
                        <a:t>Total</a:t>
                      </a:r>
                      <a:endParaRPr lang="en-AU" sz="1400">
                        <a:effectLst/>
                        <a:latin typeface="Times New Roman"/>
                        <a:ea typeface="Times New Roman"/>
                        <a:cs typeface="Times New Roman"/>
                      </a:endParaRPr>
                    </a:p>
                  </a:txBody>
                  <a:tcPr marL="68580" marR="68580" marT="0" marB="0"/>
                </a:tc>
                <a:tc vMerge="1">
                  <a:txBody>
                    <a:bodyPr/>
                    <a:lstStyle/>
                    <a:p>
                      <a:endParaRPr lang="en-AU"/>
                    </a:p>
                  </a:txBody>
                  <a:tcPr/>
                </a:tc>
              </a:tr>
              <a:tr h="0">
                <a:tc>
                  <a:txBody>
                    <a:bodyPr/>
                    <a:lstStyle/>
                    <a:p>
                      <a:pPr algn="just">
                        <a:lnSpc>
                          <a:spcPct val="115000"/>
                        </a:lnSpc>
                        <a:spcAft>
                          <a:spcPts val="0"/>
                        </a:spcAft>
                      </a:pPr>
                      <a:r>
                        <a:rPr lang="en-US" sz="1400" dirty="0" err="1" smtClean="0">
                          <a:effectLst/>
                        </a:rPr>
                        <a:t>Ureparapara</a:t>
                      </a:r>
                      <a:endParaRPr lang="en-AU" sz="1400" dirty="0">
                        <a:effectLst/>
                        <a:latin typeface="Times New Roman"/>
                        <a:ea typeface="Times New Roman"/>
                        <a:cs typeface="Times New Roman"/>
                      </a:endParaRPr>
                    </a:p>
                  </a:txBody>
                  <a:tcPr marL="68580" marR="68580" marT="0" marB="0"/>
                </a:tc>
                <a:tc>
                  <a:txBody>
                    <a:bodyPr/>
                    <a:lstStyle/>
                    <a:p>
                      <a:pPr algn="just">
                        <a:lnSpc>
                          <a:spcPct val="115000"/>
                        </a:lnSpc>
                        <a:spcAft>
                          <a:spcPts val="0"/>
                        </a:spcAft>
                      </a:pPr>
                      <a:r>
                        <a:rPr lang="en-US" sz="1400" dirty="0" smtClean="0">
                          <a:effectLst/>
                        </a:rPr>
                        <a:t>94</a:t>
                      </a:r>
                      <a:endParaRPr lang="en-AU" sz="1400" dirty="0">
                        <a:effectLst/>
                        <a:latin typeface="Times New Roman"/>
                        <a:ea typeface="Times New Roman"/>
                        <a:cs typeface="Times New Roman"/>
                      </a:endParaRPr>
                    </a:p>
                  </a:txBody>
                  <a:tcPr marL="68580" marR="68580" marT="0" marB="0"/>
                </a:tc>
                <a:tc>
                  <a:txBody>
                    <a:bodyPr/>
                    <a:lstStyle/>
                    <a:p>
                      <a:pPr algn="just">
                        <a:lnSpc>
                          <a:spcPct val="115000"/>
                        </a:lnSpc>
                        <a:spcAft>
                          <a:spcPts val="0"/>
                        </a:spcAft>
                      </a:pPr>
                      <a:r>
                        <a:rPr lang="en-US" sz="1400">
                          <a:effectLst/>
                        </a:rPr>
                        <a:t>226</a:t>
                      </a:r>
                      <a:endParaRPr lang="en-AU" sz="1400">
                        <a:effectLst/>
                        <a:latin typeface="Times New Roman"/>
                        <a:ea typeface="Times New Roman"/>
                        <a:cs typeface="Times New Roman"/>
                      </a:endParaRPr>
                    </a:p>
                  </a:txBody>
                  <a:tcPr marL="68580" marR="68580" marT="0" marB="0"/>
                </a:tc>
                <a:tc>
                  <a:txBody>
                    <a:bodyPr/>
                    <a:lstStyle/>
                    <a:p>
                      <a:pPr algn="just">
                        <a:lnSpc>
                          <a:spcPct val="115000"/>
                        </a:lnSpc>
                        <a:spcAft>
                          <a:spcPts val="0"/>
                        </a:spcAft>
                      </a:pPr>
                      <a:r>
                        <a:rPr lang="en-US" sz="1400" dirty="0">
                          <a:effectLst/>
                        </a:rPr>
                        <a:t>211</a:t>
                      </a:r>
                      <a:endParaRPr lang="en-AU" sz="1400" dirty="0">
                        <a:effectLst/>
                        <a:latin typeface="Times New Roman"/>
                        <a:ea typeface="Times New Roman"/>
                        <a:cs typeface="Times New Roman"/>
                      </a:endParaRPr>
                    </a:p>
                  </a:txBody>
                  <a:tcPr marL="68580" marR="68580" marT="0" marB="0"/>
                </a:tc>
                <a:tc>
                  <a:txBody>
                    <a:bodyPr/>
                    <a:lstStyle/>
                    <a:p>
                      <a:pPr algn="just">
                        <a:lnSpc>
                          <a:spcPct val="115000"/>
                        </a:lnSpc>
                        <a:spcAft>
                          <a:spcPts val="0"/>
                        </a:spcAft>
                      </a:pPr>
                      <a:r>
                        <a:rPr lang="en-US" sz="1400" dirty="0">
                          <a:effectLst/>
                        </a:rPr>
                        <a:t>437</a:t>
                      </a:r>
                      <a:endParaRPr lang="en-AU" sz="1400" dirty="0">
                        <a:effectLst/>
                        <a:latin typeface="Times New Roman"/>
                        <a:ea typeface="Times New Roman"/>
                        <a:cs typeface="Times New Roman"/>
                      </a:endParaRPr>
                    </a:p>
                  </a:txBody>
                  <a:tcPr marL="68580" marR="68580" marT="0" marB="0"/>
                </a:tc>
                <a:tc>
                  <a:txBody>
                    <a:bodyPr/>
                    <a:lstStyle/>
                    <a:p>
                      <a:pPr algn="just">
                        <a:lnSpc>
                          <a:spcPct val="115000"/>
                        </a:lnSpc>
                        <a:spcAft>
                          <a:spcPts val="0"/>
                        </a:spcAft>
                      </a:pPr>
                      <a:r>
                        <a:rPr lang="en-US" sz="1400" dirty="0">
                          <a:effectLst/>
                        </a:rPr>
                        <a:t>84.6% Pre-school/Elementary and 15.4% High School</a:t>
                      </a:r>
                      <a:endParaRPr lang="en-AU" sz="1400" dirty="0">
                        <a:effectLst/>
                        <a:latin typeface="Times New Roman"/>
                        <a:ea typeface="Times New Roman"/>
                        <a:cs typeface="Times New Roman"/>
                      </a:endParaRPr>
                    </a:p>
                  </a:txBody>
                  <a:tcPr marL="68580" marR="68580" marT="0" marB="0"/>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591175581"/>
              </p:ext>
            </p:extLst>
          </p:nvPr>
        </p:nvGraphicFramePr>
        <p:xfrm>
          <a:off x="457200" y="3177381"/>
          <a:ext cx="8229600" cy="1920240"/>
        </p:xfrm>
        <a:graphic>
          <a:graphicData uri="http://schemas.openxmlformats.org/drawingml/2006/table">
            <a:tbl>
              <a:tblPr firstRow="1" firstCol="1" bandRow="1">
                <a:tableStyleId>{5C22544A-7EE6-4342-B048-85BDC9FD1C3A}</a:tableStyleId>
              </a:tblPr>
              <a:tblGrid>
                <a:gridCol w="914400"/>
                <a:gridCol w="752128"/>
                <a:gridCol w="720080"/>
                <a:gridCol w="1008112"/>
                <a:gridCol w="720080"/>
                <a:gridCol w="720080"/>
                <a:gridCol w="1008112"/>
                <a:gridCol w="1008112"/>
                <a:gridCol w="1378496"/>
              </a:tblGrid>
              <a:tr h="0">
                <a:tc rowSpan="2">
                  <a:txBody>
                    <a:bodyPr/>
                    <a:lstStyle/>
                    <a:p>
                      <a:pPr algn="just">
                        <a:spcAft>
                          <a:spcPts val="0"/>
                        </a:spcAft>
                      </a:pPr>
                      <a:r>
                        <a:rPr lang="en-US" sz="1400" dirty="0">
                          <a:effectLst/>
                        </a:rPr>
                        <a:t>Village</a:t>
                      </a:r>
                      <a:endParaRPr lang="en-AU" sz="1400" dirty="0">
                        <a:effectLst/>
                        <a:latin typeface="Times New Roman"/>
                        <a:ea typeface="Times New Roman"/>
                        <a:cs typeface="Times New Roman"/>
                      </a:endParaRPr>
                    </a:p>
                  </a:txBody>
                  <a:tcPr marL="68580" marR="68580" marT="0" marB="0"/>
                </a:tc>
                <a:tc gridSpan="6">
                  <a:txBody>
                    <a:bodyPr/>
                    <a:lstStyle/>
                    <a:p>
                      <a:pPr algn="ctr">
                        <a:spcAft>
                          <a:spcPts val="0"/>
                        </a:spcAft>
                      </a:pPr>
                      <a:r>
                        <a:rPr lang="en-US" sz="1400">
                          <a:effectLst/>
                        </a:rPr>
                        <a:t>Weekly Income Sources ($VATU)</a:t>
                      </a:r>
                      <a:endParaRPr lang="en-AU" sz="1400">
                        <a:effectLst/>
                        <a:latin typeface="Times New Roman"/>
                        <a:ea typeface="Times New Roman"/>
                        <a:cs typeface="Times New Roman"/>
                      </a:endParaRPr>
                    </a:p>
                  </a:txBody>
                  <a:tcPr marL="68580" marR="68580" marT="0" marB="0"/>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a:txBody>
                    <a:bodyPr/>
                    <a:lstStyle/>
                    <a:p>
                      <a:pPr algn="just">
                        <a:spcAft>
                          <a:spcPts val="0"/>
                        </a:spcAft>
                      </a:pPr>
                      <a:r>
                        <a:rPr lang="en-US" sz="1400">
                          <a:effectLst/>
                        </a:rPr>
                        <a:t>Income Sufficiency</a:t>
                      </a:r>
                      <a:endParaRPr lang="en-AU" sz="1400">
                        <a:effectLst/>
                        <a:latin typeface="Times New Roman"/>
                        <a:ea typeface="Times New Roman"/>
                        <a:cs typeface="Times New Roman"/>
                      </a:endParaRPr>
                    </a:p>
                  </a:txBody>
                  <a:tcPr marL="68580" marR="68580" marT="0" marB="0"/>
                </a:tc>
                <a:tc rowSpan="2">
                  <a:txBody>
                    <a:bodyPr/>
                    <a:lstStyle/>
                    <a:p>
                      <a:pPr>
                        <a:spcAft>
                          <a:spcPts val="0"/>
                        </a:spcAft>
                      </a:pPr>
                      <a:r>
                        <a:rPr lang="en-US" sz="1400">
                          <a:effectLst/>
                        </a:rPr>
                        <a:t>Expenses Impacting financial situation most</a:t>
                      </a:r>
                      <a:endParaRPr lang="en-AU" sz="1400">
                        <a:effectLst/>
                        <a:latin typeface="Times New Roman"/>
                        <a:ea typeface="Times New Roman"/>
                        <a:cs typeface="Times New Roman"/>
                      </a:endParaRPr>
                    </a:p>
                  </a:txBody>
                  <a:tcPr marL="68580" marR="68580" marT="0" marB="0"/>
                </a:tc>
              </a:tr>
              <a:tr h="0">
                <a:tc vMerge="1">
                  <a:txBody>
                    <a:bodyPr/>
                    <a:lstStyle/>
                    <a:p>
                      <a:endParaRPr lang="en-AU"/>
                    </a:p>
                  </a:txBody>
                  <a:tcPr/>
                </a:tc>
                <a:tc>
                  <a:txBody>
                    <a:bodyPr/>
                    <a:lstStyle/>
                    <a:p>
                      <a:pPr algn="just">
                        <a:spcAft>
                          <a:spcPts val="0"/>
                        </a:spcAft>
                      </a:pPr>
                      <a:r>
                        <a:rPr lang="en-US" sz="1400">
                          <a:effectLst/>
                        </a:rPr>
                        <a:t>Farming</a:t>
                      </a:r>
                      <a:endParaRPr lang="en-AU" sz="1400">
                        <a:effectLst/>
                        <a:latin typeface="Times New Roman"/>
                        <a:ea typeface="Times New Roman"/>
                        <a:cs typeface="Times New Roman"/>
                      </a:endParaRPr>
                    </a:p>
                  </a:txBody>
                  <a:tcPr marL="68580" marR="68580" marT="0" marB="0"/>
                </a:tc>
                <a:tc>
                  <a:txBody>
                    <a:bodyPr/>
                    <a:lstStyle/>
                    <a:p>
                      <a:pPr algn="just">
                        <a:spcAft>
                          <a:spcPts val="0"/>
                        </a:spcAft>
                      </a:pPr>
                      <a:r>
                        <a:rPr lang="en-US" sz="1400" dirty="0">
                          <a:effectLst/>
                        </a:rPr>
                        <a:t>Cooked food</a:t>
                      </a:r>
                      <a:endParaRPr lang="en-AU" sz="1400" dirty="0">
                        <a:effectLst/>
                        <a:latin typeface="Times New Roman"/>
                        <a:ea typeface="Times New Roman"/>
                        <a:cs typeface="Times New Roman"/>
                      </a:endParaRPr>
                    </a:p>
                  </a:txBody>
                  <a:tcPr marL="68580" marR="68580" marT="0" marB="0"/>
                </a:tc>
                <a:tc>
                  <a:txBody>
                    <a:bodyPr/>
                    <a:lstStyle/>
                    <a:p>
                      <a:pPr algn="just">
                        <a:spcAft>
                          <a:spcPts val="0"/>
                        </a:spcAft>
                      </a:pPr>
                      <a:r>
                        <a:rPr lang="en-US" sz="1400">
                          <a:effectLst/>
                        </a:rPr>
                        <a:t>Handicrafts</a:t>
                      </a:r>
                      <a:endParaRPr lang="en-AU" sz="1400">
                        <a:effectLst/>
                        <a:latin typeface="Times New Roman"/>
                        <a:ea typeface="Times New Roman"/>
                        <a:cs typeface="Times New Roman"/>
                      </a:endParaRPr>
                    </a:p>
                  </a:txBody>
                  <a:tcPr marL="68580" marR="68580" marT="0" marB="0"/>
                </a:tc>
                <a:tc>
                  <a:txBody>
                    <a:bodyPr/>
                    <a:lstStyle/>
                    <a:p>
                      <a:pPr algn="just">
                        <a:spcAft>
                          <a:spcPts val="0"/>
                        </a:spcAft>
                      </a:pPr>
                      <a:r>
                        <a:rPr lang="en-US" sz="1400">
                          <a:effectLst/>
                        </a:rPr>
                        <a:t>Other </a:t>
                      </a:r>
                      <a:endParaRPr lang="en-AU" sz="1400">
                        <a:effectLst/>
                        <a:latin typeface="Times New Roman"/>
                        <a:ea typeface="Times New Roman"/>
                        <a:cs typeface="Times New Roman"/>
                      </a:endParaRPr>
                    </a:p>
                  </a:txBody>
                  <a:tcPr marL="68580" marR="68580" marT="0" marB="0"/>
                </a:tc>
                <a:tc>
                  <a:txBody>
                    <a:bodyPr/>
                    <a:lstStyle/>
                    <a:p>
                      <a:pPr algn="just">
                        <a:spcAft>
                          <a:spcPts val="0"/>
                        </a:spcAft>
                      </a:pPr>
                      <a:r>
                        <a:rPr lang="en-US" sz="1400">
                          <a:effectLst/>
                        </a:rPr>
                        <a:t>Total</a:t>
                      </a:r>
                      <a:endParaRPr lang="en-AU" sz="1400">
                        <a:effectLst/>
                        <a:latin typeface="Times New Roman"/>
                        <a:ea typeface="Times New Roman"/>
                        <a:cs typeface="Times New Roman"/>
                      </a:endParaRPr>
                    </a:p>
                  </a:txBody>
                  <a:tcPr marL="68580" marR="68580" marT="0" marB="0"/>
                </a:tc>
                <a:tc>
                  <a:txBody>
                    <a:bodyPr/>
                    <a:lstStyle/>
                    <a:p>
                      <a:pPr algn="just">
                        <a:spcAft>
                          <a:spcPts val="0"/>
                        </a:spcAft>
                      </a:pPr>
                      <a:r>
                        <a:rPr lang="en-US" sz="1400">
                          <a:effectLst/>
                        </a:rPr>
                        <a:t>Income/ households</a:t>
                      </a:r>
                      <a:endParaRPr lang="en-AU" sz="1400">
                        <a:effectLst/>
                        <a:latin typeface="Times New Roman"/>
                        <a:ea typeface="Times New Roman"/>
                        <a:cs typeface="Times New Roman"/>
                      </a:endParaRPr>
                    </a:p>
                  </a:txBody>
                  <a:tcPr marL="68580" marR="68580" marT="0" marB="0"/>
                </a:tc>
                <a:tc>
                  <a:txBody>
                    <a:bodyPr/>
                    <a:lstStyle/>
                    <a:p>
                      <a:pPr algn="ctr">
                        <a:spcAft>
                          <a:spcPts val="0"/>
                        </a:spcAft>
                      </a:pPr>
                      <a:r>
                        <a:rPr lang="en-US" sz="1400">
                          <a:effectLst/>
                        </a:rPr>
                        <a:t>%</a:t>
                      </a:r>
                      <a:endParaRPr lang="en-AU" sz="1400">
                        <a:effectLst/>
                        <a:latin typeface="Times New Roman"/>
                        <a:ea typeface="Times New Roman"/>
                        <a:cs typeface="Times New Roman"/>
                      </a:endParaRPr>
                    </a:p>
                  </a:txBody>
                  <a:tcPr marL="68580" marR="68580" marT="0" marB="0"/>
                </a:tc>
                <a:tc vMerge="1">
                  <a:txBody>
                    <a:bodyPr/>
                    <a:lstStyle/>
                    <a:p>
                      <a:endParaRPr lang="en-AU"/>
                    </a:p>
                  </a:txBody>
                  <a:tcPr/>
                </a:tc>
              </a:tr>
              <a:tr h="0">
                <a:tc>
                  <a:txBody>
                    <a:bodyPr/>
                    <a:lstStyle/>
                    <a:p>
                      <a:pPr algn="just">
                        <a:spcAft>
                          <a:spcPts val="0"/>
                        </a:spcAft>
                      </a:pPr>
                      <a:r>
                        <a:rPr lang="en-US" sz="1400">
                          <a:effectLst/>
                        </a:rPr>
                        <a:t>Divers Bay</a:t>
                      </a:r>
                      <a:endParaRPr lang="en-AU" sz="1400">
                        <a:effectLst/>
                        <a:latin typeface="Times New Roman"/>
                        <a:ea typeface="Times New Roman"/>
                        <a:cs typeface="Times New Roman"/>
                      </a:endParaRPr>
                    </a:p>
                  </a:txBody>
                  <a:tcPr marL="68580" marR="68580" marT="0" marB="0"/>
                </a:tc>
                <a:tc>
                  <a:txBody>
                    <a:bodyPr/>
                    <a:lstStyle/>
                    <a:p>
                      <a:pPr algn="just">
                        <a:spcAft>
                          <a:spcPts val="0"/>
                        </a:spcAft>
                      </a:pPr>
                      <a:r>
                        <a:rPr lang="en-US" sz="1400">
                          <a:effectLst/>
                        </a:rPr>
                        <a:t>19900</a:t>
                      </a:r>
                      <a:endParaRPr lang="en-AU" sz="1400">
                        <a:effectLst/>
                        <a:latin typeface="Times New Roman"/>
                        <a:ea typeface="Times New Roman"/>
                        <a:cs typeface="Times New Roman"/>
                      </a:endParaRPr>
                    </a:p>
                  </a:txBody>
                  <a:tcPr marL="68580" marR="68580" marT="0" marB="0"/>
                </a:tc>
                <a:tc>
                  <a:txBody>
                    <a:bodyPr/>
                    <a:lstStyle/>
                    <a:p>
                      <a:pPr algn="just">
                        <a:spcAft>
                          <a:spcPts val="0"/>
                        </a:spcAft>
                      </a:pPr>
                      <a:r>
                        <a:rPr lang="en-US" sz="1400" dirty="0">
                          <a:effectLst/>
                        </a:rPr>
                        <a:t>1300</a:t>
                      </a:r>
                      <a:endParaRPr lang="en-AU" sz="1400" dirty="0">
                        <a:effectLst/>
                        <a:latin typeface="Times New Roman"/>
                        <a:ea typeface="Times New Roman"/>
                        <a:cs typeface="Times New Roman"/>
                      </a:endParaRPr>
                    </a:p>
                  </a:txBody>
                  <a:tcPr marL="68580" marR="68580" marT="0" marB="0"/>
                </a:tc>
                <a:tc>
                  <a:txBody>
                    <a:bodyPr/>
                    <a:lstStyle/>
                    <a:p>
                      <a:pPr algn="just">
                        <a:spcAft>
                          <a:spcPts val="0"/>
                        </a:spcAft>
                      </a:pPr>
                      <a:r>
                        <a:rPr lang="en-US" sz="1400">
                          <a:effectLst/>
                        </a:rPr>
                        <a:t>2500</a:t>
                      </a:r>
                      <a:endParaRPr lang="en-AU" sz="1400">
                        <a:effectLst/>
                        <a:latin typeface="Times New Roman"/>
                        <a:ea typeface="Times New Roman"/>
                        <a:cs typeface="Times New Roman"/>
                      </a:endParaRPr>
                    </a:p>
                  </a:txBody>
                  <a:tcPr marL="68580" marR="68580" marT="0" marB="0"/>
                </a:tc>
                <a:tc>
                  <a:txBody>
                    <a:bodyPr/>
                    <a:lstStyle/>
                    <a:p>
                      <a:pPr algn="just">
                        <a:spcAft>
                          <a:spcPts val="0"/>
                        </a:spcAft>
                      </a:pPr>
                      <a:r>
                        <a:rPr lang="en-US" sz="1400">
                          <a:effectLst/>
                        </a:rPr>
                        <a:t>32500</a:t>
                      </a:r>
                      <a:endParaRPr lang="en-AU" sz="1400">
                        <a:effectLst/>
                        <a:latin typeface="Times New Roman"/>
                        <a:ea typeface="Times New Roman"/>
                        <a:cs typeface="Times New Roman"/>
                      </a:endParaRPr>
                    </a:p>
                  </a:txBody>
                  <a:tcPr marL="68580" marR="68580" marT="0" marB="0"/>
                </a:tc>
                <a:tc>
                  <a:txBody>
                    <a:bodyPr/>
                    <a:lstStyle/>
                    <a:p>
                      <a:pPr algn="just">
                        <a:spcAft>
                          <a:spcPts val="0"/>
                        </a:spcAft>
                      </a:pPr>
                      <a:r>
                        <a:rPr lang="en-US" sz="1400">
                          <a:effectLst/>
                        </a:rPr>
                        <a:t>58700</a:t>
                      </a:r>
                      <a:endParaRPr lang="en-AU" sz="1400">
                        <a:effectLst/>
                        <a:latin typeface="Times New Roman"/>
                        <a:ea typeface="Times New Roman"/>
                        <a:cs typeface="Times New Roman"/>
                      </a:endParaRPr>
                    </a:p>
                  </a:txBody>
                  <a:tcPr marL="68580" marR="68580" marT="0" marB="0"/>
                </a:tc>
                <a:tc>
                  <a:txBody>
                    <a:bodyPr/>
                    <a:lstStyle/>
                    <a:p>
                      <a:pPr algn="just">
                        <a:spcAft>
                          <a:spcPts val="0"/>
                        </a:spcAft>
                      </a:pPr>
                      <a:r>
                        <a:rPr lang="en-US" sz="1400">
                          <a:effectLst/>
                        </a:rPr>
                        <a:t>1087.037</a:t>
                      </a:r>
                      <a:endParaRPr lang="en-AU" sz="1400">
                        <a:effectLst/>
                        <a:latin typeface="Times New Roman"/>
                        <a:ea typeface="Times New Roman"/>
                        <a:cs typeface="Times New Roman"/>
                      </a:endParaRPr>
                    </a:p>
                  </a:txBody>
                  <a:tcPr marL="68580" marR="68580" marT="0" marB="0"/>
                </a:tc>
                <a:tc>
                  <a:txBody>
                    <a:bodyPr/>
                    <a:lstStyle/>
                    <a:p>
                      <a:pPr algn="ctr">
                        <a:spcAft>
                          <a:spcPts val="0"/>
                        </a:spcAft>
                      </a:pPr>
                      <a:r>
                        <a:rPr lang="en-US" sz="1400">
                          <a:effectLst/>
                        </a:rPr>
                        <a:t>90</a:t>
                      </a:r>
                      <a:endParaRPr lang="en-AU" sz="1400">
                        <a:effectLst/>
                        <a:latin typeface="Times New Roman"/>
                        <a:ea typeface="Times New Roman"/>
                        <a:cs typeface="Times New Roman"/>
                      </a:endParaRPr>
                    </a:p>
                  </a:txBody>
                  <a:tcPr marL="68580" marR="68580" marT="0" marB="0"/>
                </a:tc>
                <a:tc>
                  <a:txBody>
                    <a:bodyPr/>
                    <a:lstStyle/>
                    <a:p>
                      <a:pPr>
                        <a:spcAft>
                          <a:spcPts val="0"/>
                        </a:spcAft>
                      </a:pPr>
                      <a:r>
                        <a:rPr lang="en-US" sz="1400" dirty="0">
                          <a:effectLst/>
                        </a:rPr>
                        <a:t>School fees (1), Church Obligations (1) and food security (2)</a:t>
                      </a:r>
                      <a:endParaRPr lang="en-AU" sz="1400" dirty="0">
                        <a:effectLst/>
                        <a:latin typeface="Times New Roman"/>
                        <a:ea typeface="Times New Roman"/>
                        <a:cs typeface="Times New Roman"/>
                      </a:endParaRPr>
                    </a:p>
                  </a:txBody>
                  <a:tcPr marL="68580" marR="68580" marT="0" marB="0"/>
                </a:tc>
              </a:tr>
            </a:tbl>
          </a:graphicData>
        </a:graphic>
      </p:graphicFrame>
      <p:sp>
        <p:nvSpPr>
          <p:cNvPr id="6" name="Rectangle 5"/>
          <p:cNvSpPr/>
          <p:nvPr/>
        </p:nvSpPr>
        <p:spPr>
          <a:xfrm>
            <a:off x="323528" y="404664"/>
            <a:ext cx="3370795" cy="369332"/>
          </a:xfrm>
          <a:prstGeom prst="rect">
            <a:avLst/>
          </a:prstGeom>
        </p:spPr>
        <p:txBody>
          <a:bodyPr wrap="none">
            <a:spAutoFit/>
          </a:bodyPr>
          <a:lstStyle/>
          <a:p>
            <a:r>
              <a:rPr lang="en-AU" dirty="0" smtClean="0"/>
              <a:t>Table 5. Population </a:t>
            </a:r>
            <a:r>
              <a:rPr lang="en-AU" dirty="0"/>
              <a:t>Demographics</a:t>
            </a:r>
          </a:p>
        </p:txBody>
      </p:sp>
      <p:sp>
        <p:nvSpPr>
          <p:cNvPr id="7" name="Rectangle 6"/>
          <p:cNvSpPr/>
          <p:nvPr/>
        </p:nvSpPr>
        <p:spPr>
          <a:xfrm>
            <a:off x="323528" y="2636912"/>
            <a:ext cx="3149625" cy="369332"/>
          </a:xfrm>
          <a:prstGeom prst="rect">
            <a:avLst/>
          </a:prstGeom>
        </p:spPr>
        <p:txBody>
          <a:bodyPr wrap="square">
            <a:spAutoFit/>
          </a:bodyPr>
          <a:lstStyle/>
          <a:p>
            <a:r>
              <a:rPr lang="en-AU" dirty="0" smtClean="0"/>
              <a:t>Table 6. Households </a:t>
            </a:r>
            <a:r>
              <a:rPr lang="en-AU" dirty="0"/>
              <a:t>Income</a:t>
            </a:r>
          </a:p>
        </p:txBody>
      </p:sp>
    </p:spTree>
    <p:extLst>
      <p:ext uri="{BB962C8B-B14F-4D97-AF65-F5344CB8AC3E}">
        <p14:creationId xmlns:p14="http://schemas.microsoft.com/office/powerpoint/2010/main" val="10869701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9512" y="548680"/>
            <a:ext cx="5012719" cy="369332"/>
          </a:xfrm>
          <a:prstGeom prst="rect">
            <a:avLst/>
          </a:prstGeom>
        </p:spPr>
        <p:txBody>
          <a:bodyPr wrap="none">
            <a:spAutoFit/>
          </a:bodyPr>
          <a:lstStyle/>
          <a:p>
            <a:r>
              <a:rPr lang="en-AU" dirty="0" smtClean="0"/>
              <a:t>Table 7. Housing </a:t>
            </a:r>
            <a:r>
              <a:rPr lang="en-AU" dirty="0"/>
              <a:t>types, Water Sources and Facilities</a:t>
            </a:r>
          </a:p>
        </p:txBody>
      </p:sp>
      <p:graphicFrame>
        <p:nvGraphicFramePr>
          <p:cNvPr id="5" name="Table 4"/>
          <p:cNvGraphicFramePr>
            <a:graphicFrameLocks noGrp="1"/>
          </p:cNvGraphicFramePr>
          <p:nvPr>
            <p:extLst>
              <p:ext uri="{D42A27DB-BD31-4B8C-83A1-F6EECF244321}">
                <p14:modId xmlns:p14="http://schemas.microsoft.com/office/powerpoint/2010/main" val="2753449497"/>
              </p:ext>
            </p:extLst>
          </p:nvPr>
        </p:nvGraphicFramePr>
        <p:xfrm>
          <a:off x="178396" y="918012"/>
          <a:ext cx="8858098" cy="3020568"/>
        </p:xfrm>
        <a:graphic>
          <a:graphicData uri="http://schemas.openxmlformats.org/drawingml/2006/table">
            <a:tbl>
              <a:tblPr firstRow="1" firstCol="1" bandRow="1">
                <a:tableStyleId>{5C22544A-7EE6-4342-B048-85BDC9FD1C3A}</a:tableStyleId>
              </a:tblPr>
              <a:tblGrid>
                <a:gridCol w="1291511"/>
                <a:gridCol w="1567883"/>
                <a:gridCol w="1291511"/>
                <a:gridCol w="1034787"/>
                <a:gridCol w="1152128"/>
                <a:gridCol w="1440160"/>
                <a:gridCol w="1080118"/>
              </a:tblGrid>
              <a:tr h="80645">
                <a:tc rowSpan="2">
                  <a:txBody>
                    <a:bodyPr/>
                    <a:lstStyle/>
                    <a:p>
                      <a:pPr algn="just">
                        <a:lnSpc>
                          <a:spcPct val="115000"/>
                        </a:lnSpc>
                        <a:spcAft>
                          <a:spcPts val="0"/>
                        </a:spcAft>
                      </a:pPr>
                      <a:r>
                        <a:rPr lang="en-US" sz="1400">
                          <a:effectLst/>
                        </a:rPr>
                        <a:t>Village</a:t>
                      </a:r>
                      <a:endParaRPr lang="en-AU" sz="1400">
                        <a:effectLst/>
                        <a:latin typeface="Times New Roman"/>
                        <a:ea typeface="Times New Roman"/>
                        <a:cs typeface="Times New Roman"/>
                      </a:endParaRPr>
                    </a:p>
                  </a:txBody>
                  <a:tcPr marL="68580" marR="68580" marT="0" marB="0"/>
                </a:tc>
                <a:tc rowSpan="2">
                  <a:txBody>
                    <a:bodyPr/>
                    <a:lstStyle/>
                    <a:p>
                      <a:pPr algn="just">
                        <a:lnSpc>
                          <a:spcPct val="115000"/>
                        </a:lnSpc>
                        <a:spcAft>
                          <a:spcPts val="0"/>
                        </a:spcAft>
                      </a:pPr>
                      <a:r>
                        <a:rPr lang="en-US" sz="1400">
                          <a:effectLst/>
                        </a:rPr>
                        <a:t>Living Quarters</a:t>
                      </a:r>
                      <a:endParaRPr lang="en-AU" sz="1400">
                        <a:effectLst/>
                        <a:latin typeface="Times New Roman"/>
                        <a:ea typeface="Times New Roman"/>
                        <a:cs typeface="Times New Roman"/>
                      </a:endParaRPr>
                    </a:p>
                  </a:txBody>
                  <a:tcPr marL="68580" marR="68580" marT="0" marB="0"/>
                </a:tc>
                <a:tc gridSpan="2">
                  <a:txBody>
                    <a:bodyPr/>
                    <a:lstStyle/>
                    <a:p>
                      <a:pPr algn="ctr">
                        <a:lnSpc>
                          <a:spcPct val="115000"/>
                        </a:lnSpc>
                        <a:spcAft>
                          <a:spcPts val="0"/>
                        </a:spcAft>
                      </a:pPr>
                      <a:r>
                        <a:rPr lang="en-US" sz="1400">
                          <a:effectLst/>
                        </a:rPr>
                        <a:t>Water sources</a:t>
                      </a:r>
                      <a:endParaRPr lang="en-AU" sz="1400">
                        <a:effectLst/>
                        <a:latin typeface="Times New Roman"/>
                        <a:ea typeface="Times New Roman"/>
                        <a:cs typeface="Times New Roman"/>
                      </a:endParaRPr>
                    </a:p>
                  </a:txBody>
                  <a:tcPr marL="68580" marR="68580" marT="0" marB="0"/>
                </a:tc>
                <a:tc hMerge="1">
                  <a:txBody>
                    <a:bodyPr/>
                    <a:lstStyle/>
                    <a:p>
                      <a:endParaRPr lang="en-AU"/>
                    </a:p>
                  </a:txBody>
                  <a:tcPr/>
                </a:tc>
                <a:tc rowSpan="2">
                  <a:txBody>
                    <a:bodyPr/>
                    <a:lstStyle/>
                    <a:p>
                      <a:pPr algn="just">
                        <a:lnSpc>
                          <a:spcPct val="115000"/>
                        </a:lnSpc>
                        <a:spcAft>
                          <a:spcPts val="0"/>
                        </a:spcAft>
                      </a:pPr>
                      <a:r>
                        <a:rPr lang="en-US" sz="1400">
                          <a:effectLst/>
                        </a:rPr>
                        <a:t>Toilet Facilities</a:t>
                      </a:r>
                      <a:endParaRPr lang="en-AU" sz="1400">
                        <a:effectLst/>
                        <a:latin typeface="Times New Roman"/>
                        <a:ea typeface="Times New Roman"/>
                        <a:cs typeface="Times New Roman"/>
                      </a:endParaRPr>
                    </a:p>
                  </a:txBody>
                  <a:tcPr marL="68580" marR="68580" marT="0" marB="0"/>
                </a:tc>
                <a:tc rowSpan="2">
                  <a:txBody>
                    <a:bodyPr/>
                    <a:lstStyle/>
                    <a:p>
                      <a:pPr algn="just">
                        <a:lnSpc>
                          <a:spcPct val="115000"/>
                        </a:lnSpc>
                        <a:spcAft>
                          <a:spcPts val="0"/>
                        </a:spcAft>
                      </a:pPr>
                      <a:r>
                        <a:rPr lang="en-US" sz="1400">
                          <a:effectLst/>
                        </a:rPr>
                        <a:t>Power &amp; Light</a:t>
                      </a:r>
                      <a:endParaRPr lang="en-AU" sz="1400">
                        <a:effectLst/>
                        <a:latin typeface="Times New Roman"/>
                        <a:ea typeface="Times New Roman"/>
                        <a:cs typeface="Times New Roman"/>
                      </a:endParaRPr>
                    </a:p>
                  </a:txBody>
                  <a:tcPr marL="68580" marR="68580" marT="0" marB="0"/>
                </a:tc>
                <a:tc rowSpan="2">
                  <a:txBody>
                    <a:bodyPr/>
                    <a:lstStyle/>
                    <a:p>
                      <a:pPr algn="just">
                        <a:lnSpc>
                          <a:spcPct val="115000"/>
                        </a:lnSpc>
                        <a:spcAft>
                          <a:spcPts val="0"/>
                        </a:spcAft>
                      </a:pPr>
                      <a:r>
                        <a:rPr lang="en-US" sz="1400">
                          <a:effectLst/>
                        </a:rPr>
                        <a:t>Cooking</a:t>
                      </a:r>
                      <a:endParaRPr lang="en-AU" sz="1400">
                        <a:effectLst/>
                        <a:latin typeface="Times New Roman"/>
                        <a:ea typeface="Times New Roman"/>
                        <a:cs typeface="Times New Roman"/>
                      </a:endParaRPr>
                    </a:p>
                  </a:txBody>
                  <a:tcPr marL="68580" marR="68580" marT="0" marB="0"/>
                </a:tc>
              </a:tr>
              <a:tr h="164465">
                <a:tc vMerge="1">
                  <a:txBody>
                    <a:bodyPr/>
                    <a:lstStyle/>
                    <a:p>
                      <a:endParaRPr lang="en-AU"/>
                    </a:p>
                  </a:txBody>
                  <a:tcPr/>
                </a:tc>
                <a:tc vMerge="1">
                  <a:txBody>
                    <a:bodyPr/>
                    <a:lstStyle/>
                    <a:p>
                      <a:endParaRPr lang="en-AU"/>
                    </a:p>
                  </a:txBody>
                  <a:tcPr/>
                </a:tc>
                <a:tc>
                  <a:txBody>
                    <a:bodyPr/>
                    <a:lstStyle/>
                    <a:p>
                      <a:pPr algn="just">
                        <a:lnSpc>
                          <a:spcPct val="115000"/>
                        </a:lnSpc>
                        <a:spcAft>
                          <a:spcPts val="0"/>
                        </a:spcAft>
                      </a:pPr>
                      <a:r>
                        <a:rPr lang="en-US" sz="1400">
                          <a:effectLst/>
                        </a:rPr>
                        <a:t>Drinking</a:t>
                      </a:r>
                      <a:endParaRPr lang="en-AU" sz="1400">
                        <a:effectLst/>
                        <a:latin typeface="Times New Roman"/>
                        <a:ea typeface="Times New Roman"/>
                        <a:cs typeface="Times New Roman"/>
                      </a:endParaRPr>
                    </a:p>
                  </a:txBody>
                  <a:tcPr marL="68580" marR="68580" marT="0" marB="0"/>
                </a:tc>
                <a:tc>
                  <a:txBody>
                    <a:bodyPr/>
                    <a:lstStyle/>
                    <a:p>
                      <a:pPr algn="just">
                        <a:lnSpc>
                          <a:spcPct val="115000"/>
                        </a:lnSpc>
                        <a:spcAft>
                          <a:spcPts val="0"/>
                        </a:spcAft>
                      </a:pPr>
                      <a:r>
                        <a:rPr lang="en-US" sz="1400">
                          <a:effectLst/>
                        </a:rPr>
                        <a:t>Washing</a:t>
                      </a:r>
                      <a:endParaRPr lang="en-AU" sz="1400">
                        <a:effectLst/>
                        <a:latin typeface="Times New Roman"/>
                        <a:ea typeface="Times New Roman"/>
                        <a:cs typeface="Times New Roman"/>
                      </a:endParaRPr>
                    </a:p>
                  </a:txBody>
                  <a:tcPr marL="68580" marR="68580" marT="0" marB="0"/>
                </a:tc>
                <a:tc vMerge="1">
                  <a:txBody>
                    <a:bodyPr/>
                    <a:lstStyle/>
                    <a:p>
                      <a:endParaRPr lang="en-AU"/>
                    </a:p>
                  </a:txBody>
                  <a:tcPr/>
                </a:tc>
                <a:tc vMerge="1">
                  <a:txBody>
                    <a:bodyPr/>
                    <a:lstStyle/>
                    <a:p>
                      <a:endParaRPr lang="en-AU"/>
                    </a:p>
                  </a:txBody>
                  <a:tcPr/>
                </a:tc>
                <a:tc vMerge="1">
                  <a:txBody>
                    <a:bodyPr/>
                    <a:lstStyle/>
                    <a:p>
                      <a:endParaRPr lang="en-AU"/>
                    </a:p>
                  </a:txBody>
                  <a:tcPr/>
                </a:tc>
              </a:tr>
              <a:tr h="0">
                <a:tc>
                  <a:txBody>
                    <a:bodyPr/>
                    <a:lstStyle/>
                    <a:p>
                      <a:pPr algn="just">
                        <a:lnSpc>
                          <a:spcPct val="115000"/>
                        </a:lnSpc>
                        <a:spcAft>
                          <a:spcPts val="0"/>
                        </a:spcAft>
                      </a:pPr>
                      <a:r>
                        <a:rPr lang="en-US" sz="1400">
                          <a:effectLst/>
                        </a:rPr>
                        <a:t>Divers Bay</a:t>
                      </a:r>
                      <a:endParaRPr lang="en-AU" sz="1400">
                        <a:effectLst/>
                        <a:latin typeface="Times New Roman"/>
                        <a:ea typeface="Times New Roman"/>
                        <a:cs typeface="Times New Roman"/>
                      </a:endParaRPr>
                    </a:p>
                  </a:txBody>
                  <a:tcPr marL="68580" marR="68580" marT="0" marB="0"/>
                </a:tc>
                <a:tc>
                  <a:txBody>
                    <a:bodyPr/>
                    <a:lstStyle/>
                    <a:p>
                      <a:pPr marL="342900" lvl="0" indent="-342900" algn="just">
                        <a:lnSpc>
                          <a:spcPct val="115000"/>
                        </a:lnSpc>
                        <a:spcAft>
                          <a:spcPts val="0"/>
                        </a:spcAft>
                        <a:buFont typeface="Symbol"/>
                        <a:buChar char=""/>
                      </a:pPr>
                      <a:r>
                        <a:rPr lang="en-US" sz="1400">
                          <a:effectLst/>
                        </a:rPr>
                        <a:t>Independent (38%)</a:t>
                      </a:r>
                      <a:endParaRPr lang="en-AU" sz="1400">
                        <a:effectLst/>
                      </a:endParaRPr>
                    </a:p>
                    <a:p>
                      <a:pPr marL="342900" lvl="0" indent="-342900">
                        <a:lnSpc>
                          <a:spcPct val="115000"/>
                        </a:lnSpc>
                        <a:spcAft>
                          <a:spcPts val="300"/>
                        </a:spcAft>
                        <a:buFont typeface="Symbol"/>
                        <a:buChar char=""/>
                      </a:pPr>
                      <a:r>
                        <a:rPr lang="en-US" sz="1400">
                          <a:effectLst/>
                        </a:rPr>
                        <a:t>Share 62%</a:t>
                      </a:r>
                      <a:endParaRPr lang="en-AU" sz="1400">
                        <a:effectLst/>
                      </a:endParaRPr>
                    </a:p>
                    <a:p>
                      <a:pPr marL="342900" lvl="0" indent="-342900">
                        <a:lnSpc>
                          <a:spcPct val="115000"/>
                        </a:lnSpc>
                        <a:spcAft>
                          <a:spcPts val="300"/>
                        </a:spcAft>
                        <a:buFont typeface="Symbol"/>
                        <a:buChar char=""/>
                      </a:pPr>
                      <a:r>
                        <a:rPr lang="en-US" sz="1400">
                          <a:effectLst/>
                        </a:rPr>
                        <a:t>Bamboo (15%)</a:t>
                      </a:r>
                      <a:endParaRPr lang="en-AU" sz="1400">
                        <a:effectLst/>
                      </a:endParaRPr>
                    </a:p>
                    <a:p>
                      <a:pPr marL="342900" lvl="0" indent="-342900">
                        <a:lnSpc>
                          <a:spcPct val="115000"/>
                        </a:lnSpc>
                        <a:spcAft>
                          <a:spcPts val="300"/>
                        </a:spcAft>
                        <a:buFont typeface="Symbol"/>
                        <a:buChar char=""/>
                      </a:pPr>
                      <a:r>
                        <a:rPr lang="en-US" sz="1400">
                          <a:effectLst/>
                        </a:rPr>
                        <a:t>Thatch (85%)</a:t>
                      </a:r>
                      <a:endParaRPr lang="en-AU" sz="1400">
                        <a:effectLst/>
                        <a:latin typeface="Times New Roman"/>
                        <a:ea typeface="Times New Roman"/>
                        <a:cs typeface="Times New Roman"/>
                      </a:endParaRPr>
                    </a:p>
                  </a:txBody>
                  <a:tcPr marL="68580" marR="68580" marT="0" marB="0"/>
                </a:tc>
                <a:tc>
                  <a:txBody>
                    <a:bodyPr/>
                    <a:lstStyle/>
                    <a:p>
                      <a:pPr marL="342900" lvl="0" indent="-342900">
                        <a:lnSpc>
                          <a:spcPct val="115000"/>
                        </a:lnSpc>
                        <a:spcAft>
                          <a:spcPts val="300"/>
                        </a:spcAft>
                        <a:buFont typeface="Symbol"/>
                        <a:buChar char=""/>
                      </a:pPr>
                      <a:r>
                        <a:rPr lang="en-US" sz="1400">
                          <a:effectLst/>
                        </a:rPr>
                        <a:t>Household tank (77%)</a:t>
                      </a:r>
                      <a:endParaRPr lang="en-AU" sz="1400">
                        <a:effectLst/>
                      </a:endParaRPr>
                    </a:p>
                    <a:p>
                      <a:pPr marL="342900" lvl="0" indent="-342900">
                        <a:lnSpc>
                          <a:spcPct val="115000"/>
                        </a:lnSpc>
                        <a:spcAft>
                          <a:spcPts val="300"/>
                        </a:spcAft>
                        <a:buFont typeface="Symbol"/>
                        <a:buChar char=""/>
                      </a:pPr>
                      <a:r>
                        <a:rPr lang="en-US" sz="1400">
                          <a:effectLst/>
                        </a:rPr>
                        <a:t>Community water supply (8%)</a:t>
                      </a:r>
                      <a:endParaRPr lang="en-AU" sz="1400">
                        <a:effectLst/>
                      </a:endParaRPr>
                    </a:p>
                    <a:p>
                      <a:pPr marL="342900" lvl="0" indent="-342900">
                        <a:lnSpc>
                          <a:spcPct val="115000"/>
                        </a:lnSpc>
                        <a:spcAft>
                          <a:spcPts val="300"/>
                        </a:spcAft>
                        <a:buFont typeface="Symbol"/>
                        <a:buChar char=""/>
                      </a:pPr>
                      <a:r>
                        <a:rPr lang="en-US" sz="1400">
                          <a:effectLst/>
                        </a:rPr>
                        <a:t>Unprotected well &amp; Spring  15%)</a:t>
                      </a:r>
                      <a:endParaRPr lang="en-AU" sz="1400">
                        <a:effectLst/>
                        <a:latin typeface="Times New Roman"/>
                        <a:ea typeface="Times New Roman"/>
                        <a:cs typeface="Times New Roman"/>
                      </a:endParaRPr>
                    </a:p>
                  </a:txBody>
                  <a:tcPr marL="68580" marR="68580" marT="0" marB="0"/>
                </a:tc>
                <a:tc>
                  <a:txBody>
                    <a:bodyPr/>
                    <a:lstStyle/>
                    <a:p>
                      <a:pPr marL="342900" lvl="0" indent="-342900">
                        <a:lnSpc>
                          <a:spcPct val="115000"/>
                        </a:lnSpc>
                        <a:spcAft>
                          <a:spcPts val="300"/>
                        </a:spcAft>
                        <a:buFont typeface="Symbol"/>
                        <a:buChar char=""/>
                      </a:pPr>
                      <a:r>
                        <a:rPr lang="en-US" sz="1400">
                          <a:effectLst/>
                        </a:rPr>
                        <a:t>Spring (100%)</a:t>
                      </a:r>
                      <a:endParaRPr lang="en-AU" sz="1400">
                        <a:effectLst/>
                        <a:latin typeface="Times New Roman"/>
                        <a:ea typeface="Times New Roman"/>
                        <a:cs typeface="Times New Roman"/>
                      </a:endParaRPr>
                    </a:p>
                  </a:txBody>
                  <a:tcPr marL="68580" marR="68580" marT="0" marB="0"/>
                </a:tc>
                <a:tc>
                  <a:txBody>
                    <a:bodyPr/>
                    <a:lstStyle/>
                    <a:p>
                      <a:pPr marL="342900" lvl="0" indent="-342900">
                        <a:lnSpc>
                          <a:spcPct val="115000"/>
                        </a:lnSpc>
                        <a:spcAft>
                          <a:spcPts val="300"/>
                        </a:spcAft>
                        <a:buFont typeface="Symbol"/>
                        <a:buChar char=""/>
                      </a:pPr>
                      <a:r>
                        <a:rPr lang="en-US" sz="1400">
                          <a:effectLst/>
                        </a:rPr>
                        <a:t>Outhouse pit toilet (100%)</a:t>
                      </a:r>
                      <a:endParaRPr lang="en-AU" sz="1400">
                        <a:effectLst/>
                        <a:latin typeface="Times New Roman"/>
                        <a:ea typeface="Times New Roman"/>
                        <a:cs typeface="Times New Roman"/>
                      </a:endParaRPr>
                    </a:p>
                  </a:txBody>
                  <a:tcPr marL="68580" marR="68580" marT="0" marB="0"/>
                </a:tc>
                <a:tc>
                  <a:txBody>
                    <a:bodyPr/>
                    <a:lstStyle/>
                    <a:p>
                      <a:pPr marL="342900" lvl="0" indent="-342900">
                        <a:lnSpc>
                          <a:spcPct val="115000"/>
                        </a:lnSpc>
                        <a:spcAft>
                          <a:spcPts val="300"/>
                        </a:spcAft>
                        <a:buFont typeface="Symbol"/>
                        <a:buChar char=""/>
                      </a:pPr>
                      <a:r>
                        <a:rPr lang="en-US" sz="1400" dirty="0">
                          <a:effectLst/>
                        </a:rPr>
                        <a:t>Solar Panels</a:t>
                      </a:r>
                      <a:r>
                        <a:rPr lang="en-US" sz="1400" dirty="0" smtClean="0">
                          <a:effectLst/>
                        </a:rPr>
                        <a:t>/ Generator </a:t>
                      </a:r>
                      <a:r>
                        <a:rPr lang="en-US" sz="1400" dirty="0">
                          <a:effectLst/>
                        </a:rPr>
                        <a:t>(38%)</a:t>
                      </a:r>
                      <a:endParaRPr lang="en-AU" sz="1400" dirty="0">
                        <a:effectLst/>
                      </a:endParaRPr>
                    </a:p>
                    <a:p>
                      <a:pPr marL="342900" lvl="0" indent="-342900">
                        <a:lnSpc>
                          <a:spcPct val="115000"/>
                        </a:lnSpc>
                        <a:spcAft>
                          <a:spcPts val="300"/>
                        </a:spcAft>
                        <a:buFont typeface="Symbol"/>
                        <a:buChar char=""/>
                      </a:pPr>
                      <a:r>
                        <a:rPr lang="en-US" sz="1400" dirty="0">
                          <a:effectLst/>
                        </a:rPr>
                        <a:t>None (62%)</a:t>
                      </a:r>
                      <a:endParaRPr lang="en-AU" sz="1400" dirty="0">
                        <a:effectLst/>
                      </a:endParaRPr>
                    </a:p>
                    <a:p>
                      <a:pPr marL="342900" lvl="0" indent="-342900">
                        <a:lnSpc>
                          <a:spcPct val="115000"/>
                        </a:lnSpc>
                        <a:spcAft>
                          <a:spcPts val="300"/>
                        </a:spcAft>
                        <a:buFont typeface="Symbol"/>
                        <a:buChar char=""/>
                      </a:pPr>
                      <a:r>
                        <a:rPr lang="en-US" sz="1400" dirty="0">
                          <a:effectLst/>
                        </a:rPr>
                        <a:t>92% Battery Lamp</a:t>
                      </a:r>
                      <a:endParaRPr lang="en-AU" sz="1400" dirty="0">
                        <a:effectLst/>
                      </a:endParaRPr>
                    </a:p>
                    <a:p>
                      <a:pPr marL="123825">
                        <a:lnSpc>
                          <a:spcPct val="115000"/>
                        </a:lnSpc>
                        <a:spcAft>
                          <a:spcPts val="300"/>
                        </a:spcAft>
                      </a:pPr>
                      <a:r>
                        <a:rPr lang="en-US" sz="1400" dirty="0">
                          <a:effectLst/>
                        </a:rPr>
                        <a:t> </a:t>
                      </a:r>
                      <a:endParaRPr lang="en-AU" sz="1400" dirty="0">
                        <a:effectLst/>
                        <a:latin typeface="Times New Roman"/>
                        <a:ea typeface="Times New Roman"/>
                        <a:cs typeface="Times New Roman"/>
                      </a:endParaRPr>
                    </a:p>
                  </a:txBody>
                  <a:tcPr marL="68580" marR="68580" marT="0" marB="0"/>
                </a:tc>
                <a:tc>
                  <a:txBody>
                    <a:bodyPr/>
                    <a:lstStyle/>
                    <a:p>
                      <a:pPr marL="342900" lvl="0" indent="-342900">
                        <a:lnSpc>
                          <a:spcPct val="115000"/>
                        </a:lnSpc>
                        <a:spcAft>
                          <a:spcPts val="300"/>
                        </a:spcAft>
                        <a:buFont typeface="Symbol"/>
                        <a:buChar char=""/>
                      </a:pPr>
                      <a:r>
                        <a:rPr lang="en-US" sz="1400" dirty="0">
                          <a:effectLst/>
                        </a:rPr>
                        <a:t>Open fire (100%)</a:t>
                      </a:r>
                      <a:endParaRPr lang="en-AU" sz="1400" dirty="0">
                        <a:effectLst/>
                        <a:latin typeface="Times New Roman"/>
                        <a:ea typeface="Times New Roman"/>
                        <a:cs typeface="Times New Roman"/>
                      </a:endParaRPr>
                    </a:p>
                  </a:txBody>
                  <a:tcPr marL="68580" marR="68580" marT="0" marB="0"/>
                </a:tc>
              </a:tr>
            </a:tbl>
          </a:graphicData>
        </a:graphic>
      </p:graphicFrame>
      <p:sp>
        <p:nvSpPr>
          <p:cNvPr id="6" name="Rectangle 5"/>
          <p:cNvSpPr/>
          <p:nvPr/>
        </p:nvSpPr>
        <p:spPr>
          <a:xfrm>
            <a:off x="179512" y="4077072"/>
            <a:ext cx="3406317" cy="369332"/>
          </a:xfrm>
          <a:prstGeom prst="rect">
            <a:avLst/>
          </a:prstGeom>
        </p:spPr>
        <p:txBody>
          <a:bodyPr wrap="none">
            <a:spAutoFit/>
          </a:bodyPr>
          <a:lstStyle/>
          <a:p>
            <a:r>
              <a:rPr lang="en-AU" dirty="0" smtClean="0"/>
              <a:t>Table 8. Land </a:t>
            </a:r>
            <a:r>
              <a:rPr lang="en-AU" dirty="0"/>
              <a:t>Access and Land Use</a:t>
            </a:r>
          </a:p>
        </p:txBody>
      </p:sp>
      <p:graphicFrame>
        <p:nvGraphicFramePr>
          <p:cNvPr id="7" name="Table 6"/>
          <p:cNvGraphicFramePr>
            <a:graphicFrameLocks noGrp="1"/>
          </p:cNvGraphicFramePr>
          <p:nvPr>
            <p:extLst>
              <p:ext uri="{D42A27DB-BD31-4B8C-83A1-F6EECF244321}">
                <p14:modId xmlns:p14="http://schemas.microsoft.com/office/powerpoint/2010/main" val="2260721370"/>
              </p:ext>
            </p:extLst>
          </p:nvPr>
        </p:nvGraphicFramePr>
        <p:xfrm>
          <a:off x="179512" y="4581128"/>
          <a:ext cx="8856984" cy="1472184"/>
        </p:xfrm>
        <a:graphic>
          <a:graphicData uri="http://schemas.openxmlformats.org/drawingml/2006/table">
            <a:tbl>
              <a:tblPr firstRow="1" firstCol="1" bandRow="1">
                <a:tableStyleId>{5C22544A-7EE6-4342-B048-85BDC9FD1C3A}</a:tableStyleId>
              </a:tblPr>
              <a:tblGrid>
                <a:gridCol w="1476164"/>
                <a:gridCol w="1476164"/>
                <a:gridCol w="1476164"/>
                <a:gridCol w="1476164"/>
                <a:gridCol w="1476164"/>
                <a:gridCol w="1476164"/>
              </a:tblGrid>
              <a:tr h="0">
                <a:tc>
                  <a:txBody>
                    <a:bodyPr/>
                    <a:lstStyle/>
                    <a:p>
                      <a:pPr algn="just">
                        <a:lnSpc>
                          <a:spcPct val="115000"/>
                        </a:lnSpc>
                        <a:spcAft>
                          <a:spcPts val="0"/>
                        </a:spcAft>
                      </a:pPr>
                      <a:r>
                        <a:rPr lang="en-US" sz="1400">
                          <a:effectLst/>
                        </a:rPr>
                        <a:t>Village</a:t>
                      </a:r>
                      <a:endParaRPr lang="en-AU" sz="1400">
                        <a:effectLst/>
                        <a:latin typeface="Times New Roman"/>
                        <a:ea typeface="Times New Roman"/>
                        <a:cs typeface="Times New Roman"/>
                      </a:endParaRPr>
                    </a:p>
                  </a:txBody>
                  <a:tcPr marL="68580" marR="68580" marT="0" marB="0"/>
                </a:tc>
                <a:tc>
                  <a:txBody>
                    <a:bodyPr/>
                    <a:lstStyle/>
                    <a:p>
                      <a:pPr algn="just">
                        <a:lnSpc>
                          <a:spcPct val="115000"/>
                        </a:lnSpc>
                        <a:spcAft>
                          <a:spcPts val="0"/>
                        </a:spcAft>
                      </a:pPr>
                      <a:r>
                        <a:rPr lang="en-US" sz="1400">
                          <a:effectLst/>
                        </a:rPr>
                        <a:t>% HH have land</a:t>
                      </a:r>
                      <a:endParaRPr lang="en-AU" sz="1400">
                        <a:effectLst/>
                        <a:latin typeface="Times New Roman"/>
                        <a:ea typeface="Times New Roman"/>
                        <a:cs typeface="Times New Roman"/>
                      </a:endParaRPr>
                    </a:p>
                  </a:txBody>
                  <a:tcPr marL="68580" marR="68580" marT="0" marB="0"/>
                </a:tc>
                <a:tc>
                  <a:txBody>
                    <a:bodyPr/>
                    <a:lstStyle/>
                    <a:p>
                      <a:pPr algn="just">
                        <a:lnSpc>
                          <a:spcPct val="115000"/>
                        </a:lnSpc>
                        <a:spcAft>
                          <a:spcPts val="0"/>
                        </a:spcAft>
                      </a:pPr>
                      <a:r>
                        <a:rPr lang="en-US" sz="1400">
                          <a:effectLst/>
                        </a:rPr>
                        <a:t>Average size (acre)</a:t>
                      </a:r>
                      <a:endParaRPr lang="en-AU" sz="1400">
                        <a:effectLst/>
                        <a:latin typeface="Times New Roman"/>
                        <a:ea typeface="Times New Roman"/>
                        <a:cs typeface="Times New Roman"/>
                      </a:endParaRPr>
                    </a:p>
                  </a:txBody>
                  <a:tcPr marL="68580" marR="68580" marT="0" marB="0"/>
                </a:tc>
                <a:tc>
                  <a:txBody>
                    <a:bodyPr/>
                    <a:lstStyle/>
                    <a:p>
                      <a:pPr algn="just">
                        <a:lnSpc>
                          <a:spcPct val="115000"/>
                        </a:lnSpc>
                        <a:spcAft>
                          <a:spcPts val="0"/>
                        </a:spcAft>
                      </a:pPr>
                      <a:r>
                        <a:rPr lang="en-US" sz="1400">
                          <a:effectLst/>
                        </a:rPr>
                        <a:t>Land Quality</a:t>
                      </a:r>
                      <a:endParaRPr lang="en-AU" sz="1400">
                        <a:effectLst/>
                        <a:latin typeface="Times New Roman"/>
                        <a:ea typeface="Times New Roman"/>
                        <a:cs typeface="Times New Roman"/>
                      </a:endParaRPr>
                    </a:p>
                  </a:txBody>
                  <a:tcPr marL="68580" marR="68580" marT="0" marB="0"/>
                </a:tc>
                <a:tc>
                  <a:txBody>
                    <a:bodyPr/>
                    <a:lstStyle/>
                    <a:p>
                      <a:pPr algn="just">
                        <a:lnSpc>
                          <a:spcPct val="115000"/>
                        </a:lnSpc>
                        <a:spcAft>
                          <a:spcPts val="0"/>
                        </a:spcAft>
                      </a:pPr>
                      <a:r>
                        <a:rPr lang="en-US" sz="1400">
                          <a:effectLst/>
                        </a:rPr>
                        <a:t>% Grow own food</a:t>
                      </a:r>
                      <a:endParaRPr lang="en-AU" sz="1400">
                        <a:effectLst/>
                        <a:latin typeface="Times New Roman"/>
                        <a:ea typeface="Times New Roman"/>
                        <a:cs typeface="Times New Roman"/>
                      </a:endParaRPr>
                    </a:p>
                  </a:txBody>
                  <a:tcPr marL="68580" marR="68580" marT="0" marB="0"/>
                </a:tc>
                <a:tc>
                  <a:txBody>
                    <a:bodyPr/>
                    <a:lstStyle/>
                    <a:p>
                      <a:pPr algn="just">
                        <a:lnSpc>
                          <a:spcPct val="115000"/>
                        </a:lnSpc>
                        <a:spcAft>
                          <a:spcPts val="0"/>
                        </a:spcAft>
                      </a:pPr>
                      <a:r>
                        <a:rPr lang="en-US" sz="1400">
                          <a:effectLst/>
                        </a:rPr>
                        <a:t>Interest for tree</a:t>
                      </a:r>
                      <a:endParaRPr lang="en-AU" sz="1400">
                        <a:effectLst/>
                        <a:latin typeface="Times New Roman"/>
                        <a:ea typeface="Times New Roman"/>
                        <a:cs typeface="Times New Roman"/>
                      </a:endParaRPr>
                    </a:p>
                  </a:txBody>
                  <a:tcPr marL="68580" marR="68580" marT="0" marB="0"/>
                </a:tc>
              </a:tr>
              <a:tr h="0">
                <a:tc>
                  <a:txBody>
                    <a:bodyPr/>
                    <a:lstStyle/>
                    <a:p>
                      <a:pPr algn="just">
                        <a:lnSpc>
                          <a:spcPct val="115000"/>
                        </a:lnSpc>
                        <a:spcAft>
                          <a:spcPts val="0"/>
                        </a:spcAft>
                      </a:pPr>
                      <a:r>
                        <a:rPr lang="en-US" sz="1400">
                          <a:effectLst/>
                        </a:rPr>
                        <a:t>Divers Bay</a:t>
                      </a:r>
                      <a:endParaRPr lang="en-AU" sz="1400">
                        <a:effectLst/>
                        <a:latin typeface="Times New Roman"/>
                        <a:ea typeface="Times New Roman"/>
                        <a:cs typeface="Times New Roman"/>
                      </a:endParaRPr>
                    </a:p>
                  </a:txBody>
                  <a:tcPr marL="68580" marR="68580" marT="0" marB="0"/>
                </a:tc>
                <a:tc>
                  <a:txBody>
                    <a:bodyPr/>
                    <a:lstStyle/>
                    <a:p>
                      <a:pPr algn="just">
                        <a:lnSpc>
                          <a:spcPct val="115000"/>
                        </a:lnSpc>
                        <a:spcAft>
                          <a:spcPts val="0"/>
                        </a:spcAft>
                      </a:pPr>
                      <a:r>
                        <a:rPr lang="en-US" sz="1400">
                          <a:effectLst/>
                        </a:rPr>
                        <a:t>100</a:t>
                      </a:r>
                      <a:endParaRPr lang="en-AU" sz="1400">
                        <a:effectLst/>
                        <a:latin typeface="Times New Roman"/>
                        <a:ea typeface="Times New Roman"/>
                        <a:cs typeface="Times New Roman"/>
                      </a:endParaRPr>
                    </a:p>
                  </a:txBody>
                  <a:tcPr marL="68580" marR="68580" marT="0" marB="0"/>
                </a:tc>
                <a:tc>
                  <a:txBody>
                    <a:bodyPr/>
                    <a:lstStyle/>
                    <a:p>
                      <a:pPr algn="just">
                        <a:lnSpc>
                          <a:spcPct val="115000"/>
                        </a:lnSpc>
                        <a:spcAft>
                          <a:spcPts val="0"/>
                        </a:spcAft>
                      </a:pPr>
                      <a:r>
                        <a:rPr lang="en-US" sz="1400">
                          <a:effectLst/>
                        </a:rPr>
                        <a:t>6.42</a:t>
                      </a:r>
                      <a:endParaRPr lang="en-AU" sz="1400">
                        <a:effectLst/>
                        <a:latin typeface="Times New Roman"/>
                        <a:ea typeface="Times New Roman"/>
                        <a:cs typeface="Times New Roman"/>
                      </a:endParaRPr>
                    </a:p>
                  </a:txBody>
                  <a:tcPr marL="68580" marR="68580" marT="0" marB="0"/>
                </a:tc>
                <a:tc>
                  <a:txBody>
                    <a:bodyPr/>
                    <a:lstStyle/>
                    <a:p>
                      <a:pPr marL="342900" lvl="0" indent="-342900" algn="just">
                        <a:lnSpc>
                          <a:spcPct val="115000"/>
                        </a:lnSpc>
                        <a:spcAft>
                          <a:spcPts val="0"/>
                        </a:spcAft>
                        <a:buFont typeface="Symbol"/>
                        <a:buChar char=""/>
                      </a:pPr>
                      <a:r>
                        <a:rPr lang="en-US" sz="1400">
                          <a:effectLst/>
                        </a:rPr>
                        <a:t>Good (23%)</a:t>
                      </a:r>
                      <a:endParaRPr lang="en-AU" sz="1400">
                        <a:effectLst/>
                      </a:endParaRPr>
                    </a:p>
                    <a:p>
                      <a:pPr marL="342900" lvl="0" indent="-342900" algn="just">
                        <a:lnSpc>
                          <a:spcPct val="115000"/>
                        </a:lnSpc>
                        <a:spcAft>
                          <a:spcPts val="0"/>
                        </a:spcAft>
                        <a:buFont typeface="Symbol"/>
                        <a:buChar char=""/>
                      </a:pPr>
                      <a:r>
                        <a:rPr lang="en-US" sz="1400">
                          <a:effectLst/>
                        </a:rPr>
                        <a:t>Average (77%)</a:t>
                      </a:r>
                      <a:endParaRPr lang="en-AU" sz="1400">
                        <a:effectLst/>
                        <a:latin typeface="Times New Roman"/>
                        <a:ea typeface="Times New Roman"/>
                        <a:cs typeface="Times New Roman"/>
                      </a:endParaRPr>
                    </a:p>
                  </a:txBody>
                  <a:tcPr marL="68580" marR="68580" marT="0" marB="0"/>
                </a:tc>
                <a:tc>
                  <a:txBody>
                    <a:bodyPr/>
                    <a:lstStyle/>
                    <a:p>
                      <a:pPr algn="just">
                        <a:lnSpc>
                          <a:spcPct val="115000"/>
                        </a:lnSpc>
                        <a:spcAft>
                          <a:spcPts val="0"/>
                        </a:spcAft>
                      </a:pPr>
                      <a:r>
                        <a:rPr lang="en-US" sz="1400">
                          <a:effectLst/>
                        </a:rPr>
                        <a:t>100</a:t>
                      </a:r>
                      <a:endParaRPr lang="en-AU" sz="1400">
                        <a:effectLst/>
                        <a:latin typeface="Times New Roman"/>
                        <a:ea typeface="Times New Roman"/>
                        <a:cs typeface="Times New Roman"/>
                      </a:endParaRPr>
                    </a:p>
                  </a:txBody>
                  <a:tcPr marL="68580" marR="68580" marT="0" marB="0"/>
                </a:tc>
                <a:tc>
                  <a:txBody>
                    <a:bodyPr/>
                    <a:lstStyle/>
                    <a:p>
                      <a:pPr marL="342900" lvl="0" indent="-342900" algn="just">
                        <a:lnSpc>
                          <a:spcPct val="115000"/>
                        </a:lnSpc>
                        <a:spcAft>
                          <a:spcPts val="0"/>
                        </a:spcAft>
                        <a:buFont typeface="Symbol"/>
                        <a:buChar char=""/>
                      </a:pPr>
                      <a:r>
                        <a:rPr lang="en-US" sz="1400" dirty="0">
                          <a:effectLst/>
                        </a:rPr>
                        <a:t>Fruit tree &amp; Timber (84%)</a:t>
                      </a:r>
                      <a:endParaRPr lang="en-AU" sz="1400" dirty="0">
                        <a:effectLst/>
                      </a:endParaRPr>
                    </a:p>
                    <a:p>
                      <a:pPr marL="342900" lvl="0" indent="-342900" algn="just">
                        <a:lnSpc>
                          <a:spcPct val="115000"/>
                        </a:lnSpc>
                        <a:spcAft>
                          <a:spcPts val="0"/>
                        </a:spcAft>
                        <a:buFont typeface="Symbol"/>
                        <a:buChar char=""/>
                      </a:pPr>
                      <a:r>
                        <a:rPr lang="en-US" sz="1400" dirty="0">
                          <a:effectLst/>
                        </a:rPr>
                        <a:t>Firewood and other (69%)</a:t>
                      </a:r>
                      <a:endParaRPr lang="en-AU" sz="1400" dirty="0">
                        <a:effectLst/>
                        <a:latin typeface="Times New Roman"/>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37235092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153359178"/>
              </p:ext>
            </p:extLst>
          </p:nvPr>
        </p:nvGraphicFramePr>
        <p:xfrm>
          <a:off x="457200" y="1524000"/>
          <a:ext cx="7848600" cy="2967040"/>
        </p:xfrm>
        <a:graphic>
          <a:graphicData uri="http://schemas.openxmlformats.org/drawingml/2006/table">
            <a:tbl>
              <a:tblPr firstRow="1" bandRow="1">
                <a:tableStyleId>{5C22544A-7EE6-4342-B048-85BDC9FD1C3A}</a:tableStyleId>
              </a:tblPr>
              <a:tblGrid>
                <a:gridCol w="2616200"/>
                <a:gridCol w="2616200"/>
                <a:gridCol w="2616200"/>
              </a:tblGrid>
              <a:tr h="370880">
                <a:tc>
                  <a:txBody>
                    <a:bodyPr/>
                    <a:lstStyle/>
                    <a:p>
                      <a:r>
                        <a:rPr lang="en-US" sz="1800" dirty="0" smtClean="0">
                          <a:solidFill>
                            <a:schemeClr val="tx1"/>
                          </a:solidFill>
                        </a:rPr>
                        <a:t>Country</a:t>
                      </a:r>
                      <a:endParaRPr lang="en-US" sz="1800" dirty="0">
                        <a:solidFill>
                          <a:schemeClr val="tx1"/>
                        </a:solidFill>
                      </a:endParaRPr>
                    </a:p>
                  </a:txBody>
                  <a:tcPr marT="45725" marB="45725"/>
                </a:tc>
                <a:tc>
                  <a:txBody>
                    <a:bodyPr/>
                    <a:lstStyle/>
                    <a:p>
                      <a:r>
                        <a:rPr lang="en-US" sz="1800" dirty="0" smtClean="0">
                          <a:solidFill>
                            <a:schemeClr val="tx1"/>
                          </a:solidFill>
                        </a:rPr>
                        <a:t>Kcalorie/per/day</a:t>
                      </a:r>
                      <a:endParaRPr lang="en-US" sz="1800" dirty="0">
                        <a:solidFill>
                          <a:schemeClr val="tx1"/>
                        </a:solidFill>
                      </a:endParaRPr>
                    </a:p>
                  </a:txBody>
                  <a:tcPr marT="45725" marB="45725"/>
                </a:tc>
                <a:tc>
                  <a:txBody>
                    <a:bodyPr/>
                    <a:lstStyle/>
                    <a:p>
                      <a:r>
                        <a:rPr lang="en-US" sz="1800" dirty="0" smtClean="0">
                          <a:solidFill>
                            <a:schemeClr val="tx1"/>
                          </a:solidFill>
                        </a:rPr>
                        <a:t>%</a:t>
                      </a:r>
                      <a:r>
                        <a:rPr lang="en-US" sz="1800" baseline="0" dirty="0" smtClean="0">
                          <a:solidFill>
                            <a:schemeClr val="tx1"/>
                          </a:solidFill>
                        </a:rPr>
                        <a:t> Import</a:t>
                      </a:r>
                      <a:endParaRPr lang="en-US" sz="1800" dirty="0" smtClean="0">
                        <a:solidFill>
                          <a:schemeClr val="tx1"/>
                        </a:solidFill>
                      </a:endParaRPr>
                    </a:p>
                  </a:txBody>
                  <a:tcPr marT="45725" marB="45725"/>
                </a:tc>
              </a:tr>
              <a:tr h="370880">
                <a:tc>
                  <a:txBody>
                    <a:bodyPr/>
                    <a:lstStyle/>
                    <a:p>
                      <a:r>
                        <a:rPr lang="en-US" sz="1800" b="1" dirty="0" smtClean="0"/>
                        <a:t>Fiji</a:t>
                      </a:r>
                      <a:endParaRPr lang="en-US" sz="1800" b="1" dirty="0"/>
                    </a:p>
                  </a:txBody>
                  <a:tcPr marT="45725" marB="45725"/>
                </a:tc>
                <a:tc>
                  <a:txBody>
                    <a:bodyPr/>
                    <a:lstStyle/>
                    <a:p>
                      <a:r>
                        <a:rPr lang="en-US" sz="1800" b="1" dirty="0" smtClean="0"/>
                        <a:t>3663</a:t>
                      </a:r>
                      <a:endParaRPr lang="en-US" sz="1800" b="1" dirty="0"/>
                    </a:p>
                  </a:txBody>
                  <a:tcPr marT="45725" marB="45725"/>
                </a:tc>
                <a:tc>
                  <a:txBody>
                    <a:bodyPr/>
                    <a:lstStyle/>
                    <a:p>
                      <a:r>
                        <a:rPr lang="en-US" sz="1800" b="1" dirty="0" smtClean="0"/>
                        <a:t>51</a:t>
                      </a:r>
                      <a:endParaRPr lang="en-US" sz="1800" b="1" dirty="0"/>
                    </a:p>
                  </a:txBody>
                  <a:tcPr marT="45725" marB="45725"/>
                </a:tc>
              </a:tr>
              <a:tr h="370880">
                <a:tc>
                  <a:txBody>
                    <a:bodyPr/>
                    <a:lstStyle/>
                    <a:p>
                      <a:r>
                        <a:rPr lang="en-US" sz="1800" b="1" dirty="0" smtClean="0"/>
                        <a:t>Kiribati</a:t>
                      </a:r>
                      <a:endParaRPr lang="en-US" sz="1800" b="1" dirty="0"/>
                    </a:p>
                  </a:txBody>
                  <a:tcPr marT="45725" marB="45725"/>
                </a:tc>
                <a:tc>
                  <a:txBody>
                    <a:bodyPr/>
                    <a:lstStyle/>
                    <a:p>
                      <a:r>
                        <a:rPr lang="en-US" sz="1800" b="1" dirty="0" smtClean="0"/>
                        <a:t>3534</a:t>
                      </a:r>
                      <a:endParaRPr lang="en-US" sz="1800" b="1" dirty="0"/>
                    </a:p>
                  </a:txBody>
                  <a:tcPr marT="45725" marB="45725"/>
                </a:tc>
                <a:tc>
                  <a:txBody>
                    <a:bodyPr/>
                    <a:lstStyle/>
                    <a:p>
                      <a:r>
                        <a:rPr lang="en-US" sz="1800" b="1" dirty="0" smtClean="0"/>
                        <a:t>63.7</a:t>
                      </a:r>
                      <a:endParaRPr lang="en-US" sz="1800" b="1" dirty="0"/>
                    </a:p>
                  </a:txBody>
                  <a:tcPr marT="45725" marB="45725"/>
                </a:tc>
              </a:tr>
              <a:tr h="370880">
                <a:tc>
                  <a:txBody>
                    <a:bodyPr/>
                    <a:lstStyle/>
                    <a:p>
                      <a:r>
                        <a:rPr lang="en-US" sz="1800" b="1" dirty="0" smtClean="0"/>
                        <a:t>Solomon</a:t>
                      </a:r>
                      <a:r>
                        <a:rPr lang="en-US" sz="1800" b="1" baseline="0" dirty="0" smtClean="0"/>
                        <a:t> Islands</a:t>
                      </a:r>
                      <a:endParaRPr lang="en-US" sz="1800" b="1" dirty="0"/>
                    </a:p>
                  </a:txBody>
                  <a:tcPr marT="45725" marB="45725"/>
                </a:tc>
                <a:tc>
                  <a:txBody>
                    <a:bodyPr/>
                    <a:lstStyle/>
                    <a:p>
                      <a:r>
                        <a:rPr lang="en-US" sz="1800" b="1" dirty="0" smtClean="0"/>
                        <a:t>2422</a:t>
                      </a:r>
                      <a:endParaRPr lang="en-US" sz="1800" b="1" dirty="0"/>
                    </a:p>
                  </a:txBody>
                  <a:tcPr marT="45725" marB="45725"/>
                </a:tc>
                <a:tc>
                  <a:txBody>
                    <a:bodyPr/>
                    <a:lstStyle/>
                    <a:p>
                      <a:r>
                        <a:rPr lang="en-US" sz="1800" b="1" dirty="0" smtClean="0"/>
                        <a:t>55.8</a:t>
                      </a:r>
                      <a:endParaRPr lang="en-US" sz="1800" b="1" dirty="0"/>
                    </a:p>
                  </a:txBody>
                  <a:tcPr marT="45725" marB="45725"/>
                </a:tc>
              </a:tr>
              <a:tr h="370880">
                <a:tc>
                  <a:txBody>
                    <a:bodyPr/>
                    <a:lstStyle/>
                    <a:p>
                      <a:r>
                        <a:rPr lang="en-US" sz="1800" b="1" dirty="0" smtClean="0">
                          <a:solidFill>
                            <a:srgbClr val="FF0000"/>
                          </a:solidFill>
                        </a:rPr>
                        <a:t>Vanuatu</a:t>
                      </a:r>
                      <a:endParaRPr lang="en-US" sz="1800" b="1" dirty="0">
                        <a:solidFill>
                          <a:srgbClr val="FF0000"/>
                        </a:solidFill>
                      </a:endParaRPr>
                    </a:p>
                  </a:txBody>
                  <a:tcPr marT="45725" marB="45725"/>
                </a:tc>
                <a:tc>
                  <a:txBody>
                    <a:bodyPr/>
                    <a:lstStyle/>
                    <a:p>
                      <a:r>
                        <a:rPr lang="en-US" sz="1800" b="1" dirty="0" smtClean="0">
                          <a:solidFill>
                            <a:srgbClr val="FF0000"/>
                          </a:solidFill>
                        </a:rPr>
                        <a:t>2757</a:t>
                      </a:r>
                      <a:endParaRPr lang="en-US" sz="1800" b="1" dirty="0">
                        <a:solidFill>
                          <a:srgbClr val="FF0000"/>
                        </a:solidFill>
                      </a:endParaRPr>
                    </a:p>
                  </a:txBody>
                  <a:tcPr marT="45725" marB="45725"/>
                </a:tc>
                <a:tc>
                  <a:txBody>
                    <a:bodyPr/>
                    <a:lstStyle/>
                    <a:p>
                      <a:r>
                        <a:rPr lang="en-US" sz="1800" b="1" dirty="0" smtClean="0">
                          <a:solidFill>
                            <a:srgbClr val="FF0000"/>
                          </a:solidFill>
                        </a:rPr>
                        <a:t>49.2</a:t>
                      </a:r>
                      <a:endParaRPr lang="en-US" sz="1800" b="1" dirty="0">
                        <a:solidFill>
                          <a:srgbClr val="FF0000"/>
                        </a:solidFill>
                      </a:endParaRPr>
                    </a:p>
                  </a:txBody>
                  <a:tcPr marT="45725" marB="45725"/>
                </a:tc>
              </a:tr>
              <a:tr h="370880">
                <a:tc>
                  <a:txBody>
                    <a:bodyPr/>
                    <a:lstStyle/>
                    <a:p>
                      <a:r>
                        <a:rPr lang="en-US" sz="1800" b="1" dirty="0" smtClean="0"/>
                        <a:t>Cook Islands</a:t>
                      </a:r>
                      <a:endParaRPr lang="en-US" sz="1800" b="1" dirty="0"/>
                    </a:p>
                  </a:txBody>
                  <a:tcPr marT="45725" marB="45725"/>
                </a:tc>
                <a:tc>
                  <a:txBody>
                    <a:bodyPr/>
                    <a:lstStyle/>
                    <a:p>
                      <a:r>
                        <a:rPr lang="en-US" sz="1800" b="1" dirty="0" smtClean="0"/>
                        <a:t>3185</a:t>
                      </a:r>
                      <a:endParaRPr lang="en-US" sz="1800" b="1" dirty="0"/>
                    </a:p>
                  </a:txBody>
                  <a:tcPr marT="45725" marB="45725"/>
                </a:tc>
                <a:tc>
                  <a:txBody>
                    <a:bodyPr/>
                    <a:lstStyle/>
                    <a:p>
                      <a:r>
                        <a:rPr lang="en-US" sz="1800" b="1" dirty="0" smtClean="0"/>
                        <a:t>83.4</a:t>
                      </a:r>
                      <a:endParaRPr lang="en-US" sz="1800" b="1" dirty="0"/>
                    </a:p>
                  </a:txBody>
                  <a:tcPr marT="45725" marB="45725"/>
                </a:tc>
              </a:tr>
              <a:tr h="370880">
                <a:tc>
                  <a:txBody>
                    <a:bodyPr/>
                    <a:lstStyle/>
                    <a:p>
                      <a:r>
                        <a:rPr lang="en-US" sz="1800" b="1" dirty="0" smtClean="0"/>
                        <a:t>Samoa</a:t>
                      </a:r>
                      <a:endParaRPr lang="en-US" sz="1800" b="1" dirty="0"/>
                    </a:p>
                  </a:txBody>
                  <a:tcPr marT="45725" marB="45725"/>
                </a:tc>
                <a:tc>
                  <a:txBody>
                    <a:bodyPr/>
                    <a:lstStyle/>
                    <a:p>
                      <a:r>
                        <a:rPr lang="en-US" sz="1800" b="1" dirty="0" smtClean="0"/>
                        <a:t>2886</a:t>
                      </a:r>
                      <a:endParaRPr lang="en-US" sz="1800" b="1" dirty="0"/>
                    </a:p>
                  </a:txBody>
                  <a:tcPr marT="45725" marB="45725"/>
                </a:tc>
                <a:tc>
                  <a:txBody>
                    <a:bodyPr/>
                    <a:lstStyle/>
                    <a:p>
                      <a:r>
                        <a:rPr lang="en-US" sz="1800" b="1" dirty="0" smtClean="0"/>
                        <a:t>&gt;60%</a:t>
                      </a:r>
                      <a:endParaRPr lang="en-US" sz="1800" b="1" dirty="0"/>
                    </a:p>
                  </a:txBody>
                  <a:tcPr marT="45725" marB="45725"/>
                </a:tc>
              </a:tr>
              <a:tr h="370880">
                <a:tc>
                  <a:txBody>
                    <a:bodyPr/>
                    <a:lstStyle/>
                    <a:p>
                      <a:r>
                        <a:rPr lang="en-US" sz="1800" b="1" dirty="0" smtClean="0"/>
                        <a:t>Marshall</a:t>
                      </a:r>
                      <a:r>
                        <a:rPr lang="en-US" sz="1800" b="1" baseline="0" dirty="0" smtClean="0"/>
                        <a:t> Islands</a:t>
                      </a:r>
                      <a:endParaRPr lang="en-US" sz="1800" b="1" dirty="0"/>
                    </a:p>
                  </a:txBody>
                  <a:tcPr marT="45725" marB="45725"/>
                </a:tc>
                <a:tc>
                  <a:txBody>
                    <a:bodyPr/>
                    <a:lstStyle/>
                    <a:p>
                      <a:r>
                        <a:rPr lang="en-US" sz="1800" b="1" dirty="0" smtClean="0"/>
                        <a:t>2950</a:t>
                      </a:r>
                      <a:endParaRPr lang="en-US" sz="1800" b="1" dirty="0"/>
                    </a:p>
                  </a:txBody>
                  <a:tcPr marT="45725" marB="45725"/>
                </a:tc>
                <a:tc>
                  <a:txBody>
                    <a:bodyPr/>
                    <a:lstStyle/>
                    <a:p>
                      <a:r>
                        <a:rPr lang="en-US" sz="1800" b="1" dirty="0" smtClean="0"/>
                        <a:t>89</a:t>
                      </a:r>
                      <a:endParaRPr lang="en-US" sz="1800" b="1" dirty="0"/>
                    </a:p>
                  </a:txBody>
                  <a:tcPr marT="45725" marB="45725"/>
                </a:tc>
              </a:tr>
            </a:tbl>
          </a:graphicData>
        </a:graphic>
      </p:graphicFrame>
      <p:sp>
        <p:nvSpPr>
          <p:cNvPr id="2" name="Title 1"/>
          <p:cNvSpPr>
            <a:spLocks noGrp="1"/>
          </p:cNvSpPr>
          <p:nvPr>
            <p:ph type="title"/>
          </p:nvPr>
        </p:nvSpPr>
        <p:spPr/>
        <p:txBody>
          <a:bodyPr>
            <a:normAutofit/>
          </a:bodyPr>
          <a:lstStyle/>
          <a:p>
            <a:pPr algn="l" eaLnBrk="1" fontAlgn="auto" hangingPunct="1">
              <a:spcAft>
                <a:spcPts val="0"/>
              </a:spcAft>
              <a:defRPr/>
            </a:pPr>
            <a:r>
              <a:rPr lang="en-AU" sz="2800" b="1" dirty="0" smtClean="0"/>
              <a:t>Table 9. </a:t>
            </a:r>
            <a:r>
              <a:rPr sz="2800" b="1" dirty="0" smtClean="0"/>
              <a:t>Food Availability</a:t>
            </a:r>
            <a:r>
              <a:rPr lang="en-AU" sz="2800" b="1" dirty="0" smtClean="0"/>
              <a:t> (WHO &amp; SPC, 2009)</a:t>
            </a:r>
            <a:endParaRPr sz="2800" b="1" dirty="0"/>
          </a:p>
        </p:txBody>
      </p:sp>
      <p:sp>
        <p:nvSpPr>
          <p:cNvPr id="5" name="TextBox 4"/>
          <p:cNvSpPr txBox="1">
            <a:spLocks noChangeArrowheads="1"/>
          </p:cNvSpPr>
          <p:nvPr/>
        </p:nvSpPr>
        <p:spPr bwMode="auto">
          <a:xfrm>
            <a:off x="609600" y="5029200"/>
            <a:ext cx="7027863"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buFont typeface="Arial" pitchFamily="34" charset="0"/>
              <a:buChar char="•"/>
            </a:pPr>
            <a:r>
              <a:rPr lang="en-US" b="1">
                <a:latin typeface="Constantia" pitchFamily="18" charset="0"/>
              </a:rPr>
              <a:t> Food availability does not mean all people access this amount. </a:t>
            </a:r>
          </a:p>
          <a:p>
            <a:pPr eaLnBrk="1" hangingPunct="1"/>
            <a:endParaRPr lang="en-US" b="1">
              <a:latin typeface="Constantia" pitchFamily="18" charset="0"/>
            </a:endParaRPr>
          </a:p>
          <a:p>
            <a:pPr eaLnBrk="1" hangingPunct="1">
              <a:buFont typeface="Arial" pitchFamily="34" charset="0"/>
              <a:buChar char="•"/>
            </a:pPr>
            <a:r>
              <a:rPr lang="en-US" b="1">
                <a:latin typeface="Constantia" pitchFamily="18" charset="0"/>
              </a:rPr>
              <a:t> Proportion of food imported is quite alarming</a:t>
            </a:r>
          </a:p>
        </p:txBody>
      </p:sp>
    </p:spTree>
    <p:extLst>
      <p:ext uri="{BB962C8B-B14F-4D97-AF65-F5344CB8AC3E}">
        <p14:creationId xmlns:p14="http://schemas.microsoft.com/office/powerpoint/2010/main" val="25750772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ox(in)">
                                      <p:cBhvr>
                                        <p:cTn id="12" dur="500"/>
                                        <p:tgtEl>
                                          <p:spTgt spid="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ox(in)">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293775831"/>
              </p:ext>
            </p:extLst>
          </p:nvPr>
        </p:nvGraphicFramePr>
        <p:xfrm>
          <a:off x="72012" y="548680"/>
          <a:ext cx="9036492" cy="1472184"/>
        </p:xfrm>
        <a:graphic>
          <a:graphicData uri="http://schemas.openxmlformats.org/drawingml/2006/table">
            <a:tbl>
              <a:tblPr firstRow="1" firstCol="1" bandRow="1">
                <a:tableStyleId>{5C22544A-7EE6-4342-B048-85BDC9FD1C3A}</a:tableStyleId>
              </a:tblPr>
              <a:tblGrid>
                <a:gridCol w="753041"/>
                <a:gridCol w="753041"/>
                <a:gridCol w="753041"/>
                <a:gridCol w="753041"/>
                <a:gridCol w="753041"/>
                <a:gridCol w="753041"/>
                <a:gridCol w="753041"/>
                <a:gridCol w="753041"/>
                <a:gridCol w="753041"/>
                <a:gridCol w="753041"/>
                <a:gridCol w="753041"/>
                <a:gridCol w="753041"/>
              </a:tblGrid>
              <a:tr h="0">
                <a:tc>
                  <a:txBody>
                    <a:bodyPr/>
                    <a:lstStyle/>
                    <a:p>
                      <a:pPr>
                        <a:lnSpc>
                          <a:spcPct val="115000"/>
                        </a:lnSpc>
                        <a:spcAft>
                          <a:spcPts val="0"/>
                        </a:spcAft>
                      </a:pPr>
                      <a:r>
                        <a:rPr lang="en-AU" sz="1400" dirty="0">
                          <a:effectLst/>
                        </a:rPr>
                        <a:t>Quantity /</a:t>
                      </a:r>
                    </a:p>
                    <a:p>
                      <a:pPr>
                        <a:lnSpc>
                          <a:spcPct val="115000"/>
                        </a:lnSpc>
                        <a:spcAft>
                          <a:spcPts val="0"/>
                        </a:spcAft>
                      </a:pPr>
                      <a:r>
                        <a:rPr lang="en-AU" sz="1400" dirty="0">
                          <a:effectLst/>
                        </a:rPr>
                        <a:t>Person /day</a:t>
                      </a:r>
                      <a:endParaRPr lang="en-AU" sz="1400" dirty="0">
                        <a:effectLst/>
                        <a:latin typeface="Calibri"/>
                        <a:ea typeface="Calibri"/>
                        <a:cs typeface="Times New Roman"/>
                      </a:endParaRPr>
                    </a:p>
                  </a:txBody>
                  <a:tcPr marL="68580" marR="68580" marT="0" marB="0"/>
                </a:tc>
                <a:tc>
                  <a:txBody>
                    <a:bodyPr/>
                    <a:lstStyle/>
                    <a:p>
                      <a:pPr>
                        <a:lnSpc>
                          <a:spcPct val="115000"/>
                        </a:lnSpc>
                        <a:spcAft>
                          <a:spcPts val="0"/>
                        </a:spcAft>
                      </a:pPr>
                      <a:r>
                        <a:rPr lang="en-AU" sz="1400">
                          <a:effectLst/>
                        </a:rPr>
                        <a:t>Xan- thosoma</a:t>
                      </a:r>
                      <a:endParaRPr lang="en-AU" sz="1400">
                        <a:effectLst/>
                        <a:latin typeface="Calibri"/>
                        <a:ea typeface="Calibri"/>
                        <a:cs typeface="Times New Roman"/>
                      </a:endParaRPr>
                    </a:p>
                  </a:txBody>
                  <a:tcPr marL="68580" marR="68580" marT="0" marB="0"/>
                </a:tc>
                <a:tc>
                  <a:txBody>
                    <a:bodyPr/>
                    <a:lstStyle/>
                    <a:p>
                      <a:pPr>
                        <a:lnSpc>
                          <a:spcPct val="115000"/>
                        </a:lnSpc>
                        <a:spcAft>
                          <a:spcPts val="0"/>
                        </a:spcAft>
                      </a:pPr>
                      <a:r>
                        <a:rPr lang="en-AU" sz="1400">
                          <a:effectLst/>
                        </a:rPr>
                        <a:t>Sweet potato</a:t>
                      </a:r>
                      <a:endParaRPr lang="en-AU" sz="1400">
                        <a:effectLst/>
                        <a:latin typeface="Calibri"/>
                        <a:ea typeface="Calibri"/>
                        <a:cs typeface="Times New Roman"/>
                      </a:endParaRPr>
                    </a:p>
                  </a:txBody>
                  <a:tcPr marL="68580" marR="68580" marT="0" marB="0"/>
                </a:tc>
                <a:tc>
                  <a:txBody>
                    <a:bodyPr/>
                    <a:lstStyle/>
                    <a:p>
                      <a:pPr>
                        <a:lnSpc>
                          <a:spcPct val="115000"/>
                        </a:lnSpc>
                        <a:spcAft>
                          <a:spcPts val="0"/>
                        </a:spcAft>
                      </a:pPr>
                      <a:r>
                        <a:rPr lang="en-AU" sz="1400">
                          <a:effectLst/>
                        </a:rPr>
                        <a:t>Cassava</a:t>
                      </a:r>
                      <a:endParaRPr lang="en-AU" sz="1400">
                        <a:effectLst/>
                        <a:latin typeface="Calibri"/>
                        <a:ea typeface="Calibri"/>
                        <a:cs typeface="Times New Roman"/>
                      </a:endParaRPr>
                    </a:p>
                  </a:txBody>
                  <a:tcPr marL="68580" marR="68580" marT="0" marB="0"/>
                </a:tc>
                <a:tc>
                  <a:txBody>
                    <a:bodyPr/>
                    <a:lstStyle/>
                    <a:p>
                      <a:pPr>
                        <a:lnSpc>
                          <a:spcPct val="115000"/>
                        </a:lnSpc>
                        <a:spcAft>
                          <a:spcPts val="0"/>
                        </a:spcAft>
                      </a:pPr>
                      <a:r>
                        <a:rPr lang="en-AU" sz="1400">
                          <a:effectLst/>
                        </a:rPr>
                        <a:t>Banana</a:t>
                      </a:r>
                      <a:endParaRPr lang="en-AU" sz="1400">
                        <a:effectLst/>
                        <a:latin typeface="Calibri"/>
                        <a:ea typeface="Calibri"/>
                        <a:cs typeface="Times New Roman"/>
                      </a:endParaRPr>
                    </a:p>
                  </a:txBody>
                  <a:tcPr marL="68580" marR="68580" marT="0" marB="0"/>
                </a:tc>
                <a:tc>
                  <a:txBody>
                    <a:bodyPr/>
                    <a:lstStyle/>
                    <a:p>
                      <a:pPr>
                        <a:lnSpc>
                          <a:spcPct val="115000"/>
                        </a:lnSpc>
                        <a:spcAft>
                          <a:spcPts val="0"/>
                        </a:spcAft>
                      </a:pPr>
                      <a:r>
                        <a:rPr lang="en-AU" sz="1400">
                          <a:effectLst/>
                        </a:rPr>
                        <a:t>Total Local</a:t>
                      </a:r>
                      <a:endParaRPr lang="en-AU" sz="1400">
                        <a:effectLst/>
                        <a:latin typeface="Calibri"/>
                        <a:ea typeface="Calibri"/>
                        <a:cs typeface="Times New Roman"/>
                      </a:endParaRPr>
                    </a:p>
                  </a:txBody>
                  <a:tcPr marL="68580" marR="68580" marT="0" marB="0"/>
                </a:tc>
                <a:tc>
                  <a:txBody>
                    <a:bodyPr/>
                    <a:lstStyle/>
                    <a:p>
                      <a:pPr>
                        <a:lnSpc>
                          <a:spcPct val="115000"/>
                        </a:lnSpc>
                        <a:spcAft>
                          <a:spcPts val="0"/>
                        </a:spcAft>
                      </a:pPr>
                      <a:r>
                        <a:rPr lang="en-AU" sz="1400">
                          <a:effectLst/>
                        </a:rPr>
                        <a:t>Rice</a:t>
                      </a:r>
                      <a:endParaRPr lang="en-AU" sz="1400">
                        <a:effectLst/>
                        <a:latin typeface="Calibri"/>
                        <a:ea typeface="Calibri"/>
                        <a:cs typeface="Times New Roman"/>
                      </a:endParaRPr>
                    </a:p>
                  </a:txBody>
                  <a:tcPr marL="68580" marR="68580" marT="0" marB="0"/>
                </a:tc>
                <a:tc>
                  <a:txBody>
                    <a:bodyPr/>
                    <a:lstStyle/>
                    <a:p>
                      <a:pPr>
                        <a:lnSpc>
                          <a:spcPct val="115000"/>
                        </a:lnSpc>
                        <a:spcAft>
                          <a:spcPts val="0"/>
                        </a:spcAft>
                      </a:pPr>
                      <a:r>
                        <a:rPr lang="en-AU" sz="1400">
                          <a:effectLst/>
                        </a:rPr>
                        <a:t>Flour</a:t>
                      </a:r>
                      <a:endParaRPr lang="en-AU" sz="1400">
                        <a:effectLst/>
                        <a:latin typeface="Calibri"/>
                        <a:ea typeface="Calibri"/>
                        <a:cs typeface="Times New Roman"/>
                      </a:endParaRPr>
                    </a:p>
                  </a:txBody>
                  <a:tcPr marL="68580" marR="68580" marT="0" marB="0"/>
                </a:tc>
                <a:tc>
                  <a:txBody>
                    <a:bodyPr/>
                    <a:lstStyle/>
                    <a:p>
                      <a:pPr>
                        <a:lnSpc>
                          <a:spcPct val="115000"/>
                        </a:lnSpc>
                        <a:spcAft>
                          <a:spcPts val="0"/>
                        </a:spcAft>
                      </a:pPr>
                      <a:r>
                        <a:rPr lang="en-AU" sz="1400">
                          <a:effectLst/>
                        </a:rPr>
                        <a:t>Noodle</a:t>
                      </a:r>
                      <a:endParaRPr lang="en-AU" sz="1400">
                        <a:effectLst/>
                        <a:latin typeface="Calibri"/>
                        <a:ea typeface="Calibri"/>
                        <a:cs typeface="Times New Roman"/>
                      </a:endParaRPr>
                    </a:p>
                  </a:txBody>
                  <a:tcPr marL="68580" marR="68580" marT="0" marB="0"/>
                </a:tc>
                <a:tc>
                  <a:txBody>
                    <a:bodyPr/>
                    <a:lstStyle/>
                    <a:p>
                      <a:pPr>
                        <a:lnSpc>
                          <a:spcPct val="115000"/>
                        </a:lnSpc>
                        <a:spcAft>
                          <a:spcPts val="0"/>
                        </a:spcAft>
                      </a:pPr>
                      <a:r>
                        <a:rPr lang="en-AU" sz="1400">
                          <a:effectLst/>
                        </a:rPr>
                        <a:t>Total Import</a:t>
                      </a:r>
                      <a:endParaRPr lang="en-AU" sz="1400">
                        <a:effectLst/>
                        <a:latin typeface="Calibri"/>
                        <a:ea typeface="Calibri"/>
                        <a:cs typeface="Times New Roman"/>
                      </a:endParaRPr>
                    </a:p>
                  </a:txBody>
                  <a:tcPr marL="68580" marR="68580" marT="0" marB="0"/>
                </a:tc>
                <a:tc>
                  <a:txBody>
                    <a:bodyPr/>
                    <a:lstStyle/>
                    <a:p>
                      <a:pPr>
                        <a:lnSpc>
                          <a:spcPct val="115000"/>
                        </a:lnSpc>
                        <a:spcAft>
                          <a:spcPts val="0"/>
                        </a:spcAft>
                      </a:pPr>
                      <a:r>
                        <a:rPr lang="en-AU" sz="1400">
                          <a:effectLst/>
                        </a:rPr>
                        <a:t>Tot./ person/day</a:t>
                      </a:r>
                      <a:endParaRPr lang="en-AU" sz="1400">
                        <a:effectLst/>
                        <a:latin typeface="Calibri"/>
                        <a:ea typeface="Calibri"/>
                        <a:cs typeface="Times New Roman"/>
                      </a:endParaRPr>
                    </a:p>
                  </a:txBody>
                  <a:tcPr marL="68580" marR="68580" marT="0" marB="0"/>
                </a:tc>
                <a:tc>
                  <a:txBody>
                    <a:bodyPr/>
                    <a:lstStyle/>
                    <a:p>
                      <a:pPr>
                        <a:lnSpc>
                          <a:spcPct val="115000"/>
                        </a:lnSpc>
                        <a:spcAft>
                          <a:spcPts val="0"/>
                        </a:spcAft>
                      </a:pPr>
                      <a:r>
                        <a:rPr lang="en-AU" sz="1400">
                          <a:effectLst/>
                        </a:rPr>
                        <a:t>% Import</a:t>
                      </a:r>
                      <a:endParaRPr lang="en-AU" sz="1400">
                        <a:effectLst/>
                        <a:latin typeface="Calibri"/>
                        <a:ea typeface="Calibri"/>
                        <a:cs typeface="Times New Roman"/>
                      </a:endParaRPr>
                    </a:p>
                  </a:txBody>
                  <a:tcPr marL="68580" marR="68580" marT="0" marB="0"/>
                </a:tc>
              </a:tr>
              <a:tr h="0">
                <a:tc>
                  <a:txBody>
                    <a:bodyPr/>
                    <a:lstStyle/>
                    <a:p>
                      <a:pPr algn="just">
                        <a:lnSpc>
                          <a:spcPct val="115000"/>
                        </a:lnSpc>
                        <a:spcAft>
                          <a:spcPts val="0"/>
                        </a:spcAft>
                      </a:pPr>
                      <a:r>
                        <a:rPr lang="en-US" sz="1400">
                          <a:effectLst/>
                        </a:rPr>
                        <a:t>g</a:t>
                      </a:r>
                      <a:endParaRPr lang="en-AU" sz="1400">
                        <a:effectLst/>
                        <a:latin typeface="Times New Roman"/>
                        <a:ea typeface="Times New Roman"/>
                        <a:cs typeface="Times New Roman"/>
                      </a:endParaRPr>
                    </a:p>
                  </a:txBody>
                  <a:tcPr marL="68580" marR="68580" marT="0" marB="0"/>
                </a:tc>
                <a:tc>
                  <a:txBody>
                    <a:bodyPr/>
                    <a:lstStyle/>
                    <a:p>
                      <a:pPr algn="just">
                        <a:lnSpc>
                          <a:spcPct val="115000"/>
                        </a:lnSpc>
                        <a:spcAft>
                          <a:spcPts val="0"/>
                        </a:spcAft>
                      </a:pPr>
                      <a:r>
                        <a:rPr lang="en-US" sz="1400">
                          <a:effectLst/>
                        </a:rPr>
                        <a:t>106.9</a:t>
                      </a:r>
                      <a:endParaRPr lang="en-AU" sz="1400">
                        <a:effectLst/>
                        <a:latin typeface="Times New Roman"/>
                        <a:ea typeface="Times New Roman"/>
                        <a:cs typeface="Times New Roman"/>
                      </a:endParaRPr>
                    </a:p>
                  </a:txBody>
                  <a:tcPr marL="68580" marR="68580" marT="0" marB="0" anchor="ctr"/>
                </a:tc>
                <a:tc>
                  <a:txBody>
                    <a:bodyPr/>
                    <a:lstStyle/>
                    <a:p>
                      <a:pPr algn="just">
                        <a:lnSpc>
                          <a:spcPct val="115000"/>
                        </a:lnSpc>
                        <a:spcAft>
                          <a:spcPts val="0"/>
                        </a:spcAft>
                      </a:pPr>
                      <a:r>
                        <a:rPr lang="en-US" sz="1400">
                          <a:effectLst/>
                        </a:rPr>
                        <a:t>114.8</a:t>
                      </a:r>
                      <a:endParaRPr lang="en-AU" sz="1400">
                        <a:effectLst/>
                        <a:latin typeface="Times New Roman"/>
                        <a:ea typeface="Times New Roman"/>
                        <a:cs typeface="Times New Roman"/>
                      </a:endParaRPr>
                    </a:p>
                  </a:txBody>
                  <a:tcPr marL="68580" marR="68580" marT="0" marB="0" anchor="ctr"/>
                </a:tc>
                <a:tc>
                  <a:txBody>
                    <a:bodyPr/>
                    <a:lstStyle/>
                    <a:p>
                      <a:pPr algn="just">
                        <a:lnSpc>
                          <a:spcPct val="115000"/>
                        </a:lnSpc>
                        <a:spcAft>
                          <a:spcPts val="0"/>
                        </a:spcAft>
                      </a:pPr>
                      <a:r>
                        <a:rPr lang="en-US" sz="1400">
                          <a:effectLst/>
                        </a:rPr>
                        <a:t>134.1</a:t>
                      </a:r>
                      <a:endParaRPr lang="en-AU" sz="1400">
                        <a:effectLst/>
                        <a:latin typeface="Times New Roman"/>
                        <a:ea typeface="Times New Roman"/>
                        <a:cs typeface="Times New Roman"/>
                      </a:endParaRPr>
                    </a:p>
                  </a:txBody>
                  <a:tcPr marL="68580" marR="68580" marT="0" marB="0" anchor="ctr"/>
                </a:tc>
                <a:tc>
                  <a:txBody>
                    <a:bodyPr/>
                    <a:lstStyle/>
                    <a:p>
                      <a:pPr algn="just">
                        <a:lnSpc>
                          <a:spcPct val="115000"/>
                        </a:lnSpc>
                        <a:spcAft>
                          <a:spcPts val="0"/>
                        </a:spcAft>
                      </a:pPr>
                      <a:r>
                        <a:rPr lang="en-US" sz="1400">
                          <a:effectLst/>
                        </a:rPr>
                        <a:t>154.4</a:t>
                      </a:r>
                      <a:endParaRPr lang="en-AU" sz="1400">
                        <a:effectLst/>
                        <a:latin typeface="Times New Roman"/>
                        <a:ea typeface="Times New Roman"/>
                        <a:cs typeface="Times New Roman"/>
                      </a:endParaRPr>
                    </a:p>
                  </a:txBody>
                  <a:tcPr marL="68580" marR="68580" marT="0" marB="0" anchor="ctr"/>
                </a:tc>
                <a:tc>
                  <a:txBody>
                    <a:bodyPr/>
                    <a:lstStyle/>
                    <a:p>
                      <a:pPr algn="just">
                        <a:lnSpc>
                          <a:spcPct val="115000"/>
                        </a:lnSpc>
                        <a:spcAft>
                          <a:spcPts val="0"/>
                        </a:spcAft>
                      </a:pPr>
                      <a:r>
                        <a:rPr lang="en-US" sz="1400">
                          <a:effectLst/>
                        </a:rPr>
                        <a:t>510.2</a:t>
                      </a:r>
                      <a:endParaRPr lang="en-AU" sz="1400">
                        <a:effectLst/>
                        <a:latin typeface="Times New Roman"/>
                        <a:ea typeface="Times New Roman"/>
                        <a:cs typeface="Times New Roman"/>
                      </a:endParaRPr>
                    </a:p>
                  </a:txBody>
                  <a:tcPr marL="68580" marR="68580" marT="0" marB="0" anchor="ctr"/>
                </a:tc>
                <a:tc>
                  <a:txBody>
                    <a:bodyPr/>
                    <a:lstStyle/>
                    <a:p>
                      <a:pPr algn="just">
                        <a:lnSpc>
                          <a:spcPct val="115000"/>
                        </a:lnSpc>
                        <a:spcAft>
                          <a:spcPts val="0"/>
                        </a:spcAft>
                      </a:pPr>
                      <a:r>
                        <a:rPr lang="en-US" sz="1400">
                          <a:effectLst/>
                        </a:rPr>
                        <a:t>22.5</a:t>
                      </a:r>
                      <a:endParaRPr lang="en-AU" sz="1400">
                        <a:effectLst/>
                        <a:latin typeface="Times New Roman"/>
                        <a:ea typeface="Times New Roman"/>
                        <a:cs typeface="Times New Roman"/>
                      </a:endParaRPr>
                    </a:p>
                  </a:txBody>
                  <a:tcPr marL="68580" marR="68580" marT="0" marB="0" anchor="ctr"/>
                </a:tc>
                <a:tc>
                  <a:txBody>
                    <a:bodyPr/>
                    <a:lstStyle/>
                    <a:p>
                      <a:pPr algn="just">
                        <a:lnSpc>
                          <a:spcPct val="115000"/>
                        </a:lnSpc>
                        <a:spcAft>
                          <a:spcPts val="0"/>
                        </a:spcAft>
                      </a:pPr>
                      <a:r>
                        <a:rPr lang="en-US" sz="1400">
                          <a:effectLst/>
                        </a:rPr>
                        <a:t>37.1</a:t>
                      </a:r>
                      <a:endParaRPr lang="en-AU" sz="1400">
                        <a:effectLst/>
                        <a:latin typeface="Times New Roman"/>
                        <a:ea typeface="Times New Roman"/>
                        <a:cs typeface="Times New Roman"/>
                      </a:endParaRPr>
                    </a:p>
                  </a:txBody>
                  <a:tcPr marL="68580" marR="68580" marT="0" marB="0" anchor="ctr"/>
                </a:tc>
                <a:tc>
                  <a:txBody>
                    <a:bodyPr/>
                    <a:lstStyle/>
                    <a:p>
                      <a:pPr algn="just">
                        <a:lnSpc>
                          <a:spcPct val="115000"/>
                        </a:lnSpc>
                        <a:spcAft>
                          <a:spcPts val="0"/>
                        </a:spcAft>
                      </a:pPr>
                      <a:r>
                        <a:rPr lang="en-US" sz="1400">
                          <a:effectLst/>
                        </a:rPr>
                        <a:t>9.8</a:t>
                      </a:r>
                      <a:endParaRPr lang="en-AU" sz="1400">
                        <a:effectLst/>
                        <a:latin typeface="Times New Roman"/>
                        <a:ea typeface="Times New Roman"/>
                        <a:cs typeface="Times New Roman"/>
                      </a:endParaRPr>
                    </a:p>
                  </a:txBody>
                  <a:tcPr marL="68580" marR="68580" marT="0" marB="0" anchor="ctr"/>
                </a:tc>
                <a:tc>
                  <a:txBody>
                    <a:bodyPr/>
                    <a:lstStyle/>
                    <a:p>
                      <a:pPr algn="r">
                        <a:lnSpc>
                          <a:spcPct val="115000"/>
                        </a:lnSpc>
                        <a:spcAft>
                          <a:spcPts val="0"/>
                        </a:spcAft>
                      </a:pPr>
                      <a:r>
                        <a:rPr lang="en-US" sz="1400">
                          <a:effectLst/>
                        </a:rPr>
                        <a:t>69.4</a:t>
                      </a:r>
                      <a:endParaRPr lang="en-AU" sz="1400">
                        <a:effectLst/>
                        <a:latin typeface="Times New Roman"/>
                        <a:ea typeface="Times New Roman"/>
                        <a:cs typeface="Times New Roman"/>
                      </a:endParaRPr>
                    </a:p>
                  </a:txBody>
                  <a:tcPr marL="68580" marR="68580" marT="0" marB="0" anchor="b"/>
                </a:tc>
                <a:tc>
                  <a:txBody>
                    <a:bodyPr/>
                    <a:lstStyle/>
                    <a:p>
                      <a:pPr algn="r">
                        <a:lnSpc>
                          <a:spcPct val="115000"/>
                        </a:lnSpc>
                        <a:spcAft>
                          <a:spcPts val="0"/>
                        </a:spcAft>
                      </a:pPr>
                      <a:r>
                        <a:rPr lang="en-US" sz="1400">
                          <a:effectLst/>
                        </a:rPr>
                        <a:t>579.6</a:t>
                      </a:r>
                      <a:endParaRPr lang="en-AU" sz="1400">
                        <a:effectLst/>
                        <a:latin typeface="Times New Roman"/>
                        <a:ea typeface="Times New Roman"/>
                        <a:cs typeface="Times New Roman"/>
                      </a:endParaRPr>
                    </a:p>
                  </a:txBody>
                  <a:tcPr marL="68580" marR="68580" marT="0" marB="0" anchor="b"/>
                </a:tc>
                <a:tc rowSpan="2">
                  <a:txBody>
                    <a:bodyPr/>
                    <a:lstStyle/>
                    <a:p>
                      <a:pPr algn="just">
                        <a:lnSpc>
                          <a:spcPct val="115000"/>
                        </a:lnSpc>
                        <a:spcAft>
                          <a:spcPts val="0"/>
                        </a:spcAft>
                      </a:pPr>
                      <a:r>
                        <a:rPr lang="en-US" sz="1400">
                          <a:effectLst/>
                        </a:rPr>
                        <a:t>24.5%</a:t>
                      </a:r>
                      <a:endParaRPr lang="en-AU" sz="1400">
                        <a:effectLst/>
                        <a:latin typeface="Times New Roman"/>
                        <a:ea typeface="Times New Roman"/>
                        <a:cs typeface="Times New Roman"/>
                      </a:endParaRPr>
                    </a:p>
                  </a:txBody>
                  <a:tcPr marL="68580" marR="68580" marT="0" marB="0"/>
                </a:tc>
              </a:tr>
              <a:tr h="0">
                <a:tc>
                  <a:txBody>
                    <a:bodyPr/>
                    <a:lstStyle/>
                    <a:p>
                      <a:pPr algn="just">
                        <a:lnSpc>
                          <a:spcPct val="115000"/>
                        </a:lnSpc>
                        <a:spcAft>
                          <a:spcPts val="0"/>
                        </a:spcAft>
                      </a:pPr>
                      <a:r>
                        <a:rPr lang="en-US" sz="1400" dirty="0">
                          <a:effectLst/>
                        </a:rPr>
                        <a:t>kcal</a:t>
                      </a:r>
                      <a:endParaRPr lang="en-AU" sz="1400" dirty="0">
                        <a:effectLst/>
                        <a:latin typeface="Times New Roman"/>
                        <a:ea typeface="Times New Roman"/>
                        <a:cs typeface="Times New Roman"/>
                      </a:endParaRPr>
                    </a:p>
                  </a:txBody>
                  <a:tcPr marL="68580" marR="68580" marT="0" marB="0"/>
                </a:tc>
                <a:tc>
                  <a:txBody>
                    <a:bodyPr/>
                    <a:lstStyle/>
                    <a:p>
                      <a:pPr algn="just">
                        <a:lnSpc>
                          <a:spcPct val="115000"/>
                        </a:lnSpc>
                        <a:spcAft>
                          <a:spcPts val="0"/>
                        </a:spcAft>
                      </a:pPr>
                      <a:r>
                        <a:rPr lang="en-US" sz="1400">
                          <a:effectLst/>
                        </a:rPr>
                        <a:t>91.9</a:t>
                      </a:r>
                      <a:endParaRPr lang="en-AU" sz="1400">
                        <a:effectLst/>
                        <a:latin typeface="Times New Roman"/>
                        <a:ea typeface="Times New Roman"/>
                        <a:cs typeface="Times New Roman"/>
                      </a:endParaRPr>
                    </a:p>
                  </a:txBody>
                  <a:tcPr marL="68580" marR="68580" marT="0" marB="0" anchor="ctr"/>
                </a:tc>
                <a:tc>
                  <a:txBody>
                    <a:bodyPr/>
                    <a:lstStyle/>
                    <a:p>
                      <a:pPr algn="just">
                        <a:lnSpc>
                          <a:spcPct val="115000"/>
                        </a:lnSpc>
                        <a:spcAft>
                          <a:spcPts val="0"/>
                        </a:spcAft>
                      </a:pPr>
                      <a:r>
                        <a:rPr lang="en-US" sz="1400">
                          <a:effectLst/>
                        </a:rPr>
                        <a:t>105.7</a:t>
                      </a:r>
                      <a:endParaRPr lang="en-AU" sz="1400">
                        <a:effectLst/>
                        <a:latin typeface="Times New Roman"/>
                        <a:ea typeface="Times New Roman"/>
                        <a:cs typeface="Times New Roman"/>
                      </a:endParaRPr>
                    </a:p>
                  </a:txBody>
                  <a:tcPr marL="68580" marR="68580" marT="0" marB="0" anchor="ctr"/>
                </a:tc>
                <a:tc>
                  <a:txBody>
                    <a:bodyPr/>
                    <a:lstStyle/>
                    <a:p>
                      <a:pPr algn="just">
                        <a:lnSpc>
                          <a:spcPct val="115000"/>
                        </a:lnSpc>
                        <a:spcAft>
                          <a:spcPts val="0"/>
                        </a:spcAft>
                      </a:pPr>
                      <a:r>
                        <a:rPr lang="en-US" sz="1400">
                          <a:effectLst/>
                        </a:rPr>
                        <a:t>485.3</a:t>
                      </a:r>
                      <a:endParaRPr lang="en-AU" sz="1400">
                        <a:effectLst/>
                        <a:latin typeface="Times New Roman"/>
                        <a:ea typeface="Times New Roman"/>
                        <a:cs typeface="Times New Roman"/>
                      </a:endParaRPr>
                    </a:p>
                  </a:txBody>
                  <a:tcPr marL="68580" marR="68580" marT="0" marB="0" anchor="ctr"/>
                </a:tc>
                <a:tc>
                  <a:txBody>
                    <a:bodyPr/>
                    <a:lstStyle/>
                    <a:p>
                      <a:pPr algn="just">
                        <a:lnSpc>
                          <a:spcPct val="115000"/>
                        </a:lnSpc>
                        <a:spcAft>
                          <a:spcPts val="0"/>
                        </a:spcAft>
                      </a:pPr>
                      <a:r>
                        <a:rPr lang="en-US" sz="1400">
                          <a:effectLst/>
                        </a:rPr>
                        <a:t>92.6</a:t>
                      </a:r>
                      <a:endParaRPr lang="en-AU" sz="1400">
                        <a:effectLst/>
                        <a:latin typeface="Times New Roman"/>
                        <a:ea typeface="Times New Roman"/>
                        <a:cs typeface="Times New Roman"/>
                      </a:endParaRPr>
                    </a:p>
                  </a:txBody>
                  <a:tcPr marL="68580" marR="68580" marT="0" marB="0" anchor="ctr"/>
                </a:tc>
                <a:tc>
                  <a:txBody>
                    <a:bodyPr/>
                    <a:lstStyle/>
                    <a:p>
                      <a:pPr algn="just">
                        <a:lnSpc>
                          <a:spcPct val="115000"/>
                        </a:lnSpc>
                        <a:spcAft>
                          <a:spcPts val="0"/>
                        </a:spcAft>
                      </a:pPr>
                      <a:r>
                        <a:rPr lang="en-US" sz="1400">
                          <a:effectLst/>
                        </a:rPr>
                        <a:t>775.5</a:t>
                      </a:r>
                      <a:endParaRPr lang="en-AU" sz="1400">
                        <a:effectLst/>
                        <a:latin typeface="Times New Roman"/>
                        <a:ea typeface="Times New Roman"/>
                        <a:cs typeface="Times New Roman"/>
                      </a:endParaRPr>
                    </a:p>
                  </a:txBody>
                  <a:tcPr marL="68580" marR="68580" marT="0" marB="0" anchor="ctr"/>
                </a:tc>
                <a:tc>
                  <a:txBody>
                    <a:bodyPr/>
                    <a:lstStyle/>
                    <a:p>
                      <a:pPr algn="just">
                        <a:lnSpc>
                          <a:spcPct val="115000"/>
                        </a:lnSpc>
                        <a:spcAft>
                          <a:spcPts val="0"/>
                        </a:spcAft>
                      </a:pPr>
                      <a:r>
                        <a:rPr lang="en-US" sz="1400">
                          <a:effectLst/>
                        </a:rPr>
                        <a:t>81.1</a:t>
                      </a:r>
                      <a:endParaRPr lang="en-AU" sz="1400">
                        <a:effectLst/>
                        <a:latin typeface="Times New Roman"/>
                        <a:ea typeface="Times New Roman"/>
                        <a:cs typeface="Times New Roman"/>
                      </a:endParaRPr>
                    </a:p>
                  </a:txBody>
                  <a:tcPr marL="68580" marR="68580" marT="0" marB="0" anchor="ctr"/>
                </a:tc>
                <a:tc>
                  <a:txBody>
                    <a:bodyPr/>
                    <a:lstStyle/>
                    <a:p>
                      <a:pPr algn="just">
                        <a:lnSpc>
                          <a:spcPct val="115000"/>
                        </a:lnSpc>
                        <a:spcAft>
                          <a:spcPts val="0"/>
                        </a:spcAft>
                      </a:pPr>
                      <a:r>
                        <a:rPr lang="en-US" sz="1400">
                          <a:effectLst/>
                        </a:rPr>
                        <a:t>135.0</a:t>
                      </a:r>
                      <a:endParaRPr lang="en-AU" sz="1400">
                        <a:effectLst/>
                        <a:latin typeface="Times New Roman"/>
                        <a:ea typeface="Times New Roman"/>
                        <a:cs typeface="Times New Roman"/>
                      </a:endParaRPr>
                    </a:p>
                  </a:txBody>
                  <a:tcPr marL="68580" marR="68580" marT="0" marB="0" anchor="ctr"/>
                </a:tc>
                <a:tc>
                  <a:txBody>
                    <a:bodyPr/>
                    <a:lstStyle/>
                    <a:p>
                      <a:pPr algn="just">
                        <a:lnSpc>
                          <a:spcPct val="115000"/>
                        </a:lnSpc>
                        <a:spcAft>
                          <a:spcPts val="0"/>
                        </a:spcAft>
                      </a:pPr>
                      <a:r>
                        <a:rPr lang="en-US" sz="1400">
                          <a:effectLst/>
                        </a:rPr>
                        <a:t>36.0</a:t>
                      </a:r>
                      <a:endParaRPr lang="en-AU" sz="1400">
                        <a:effectLst/>
                        <a:latin typeface="Times New Roman"/>
                        <a:ea typeface="Times New Roman"/>
                        <a:cs typeface="Times New Roman"/>
                      </a:endParaRPr>
                    </a:p>
                  </a:txBody>
                  <a:tcPr marL="68580" marR="68580" marT="0" marB="0" anchor="ctr"/>
                </a:tc>
                <a:tc>
                  <a:txBody>
                    <a:bodyPr/>
                    <a:lstStyle/>
                    <a:p>
                      <a:pPr algn="r">
                        <a:lnSpc>
                          <a:spcPct val="115000"/>
                        </a:lnSpc>
                        <a:spcAft>
                          <a:spcPts val="0"/>
                        </a:spcAft>
                      </a:pPr>
                      <a:r>
                        <a:rPr lang="en-US" sz="1400">
                          <a:effectLst/>
                        </a:rPr>
                        <a:t>252.1</a:t>
                      </a:r>
                      <a:endParaRPr lang="en-AU" sz="1400">
                        <a:effectLst/>
                        <a:latin typeface="Times New Roman"/>
                        <a:ea typeface="Times New Roman"/>
                        <a:cs typeface="Times New Roman"/>
                      </a:endParaRPr>
                    </a:p>
                  </a:txBody>
                  <a:tcPr marL="68580" marR="68580" marT="0" marB="0" anchor="b"/>
                </a:tc>
                <a:tc>
                  <a:txBody>
                    <a:bodyPr/>
                    <a:lstStyle/>
                    <a:p>
                      <a:pPr algn="r">
                        <a:lnSpc>
                          <a:spcPct val="115000"/>
                        </a:lnSpc>
                        <a:spcAft>
                          <a:spcPts val="0"/>
                        </a:spcAft>
                      </a:pPr>
                      <a:r>
                        <a:rPr lang="en-US" sz="1400" dirty="0">
                          <a:effectLst/>
                        </a:rPr>
                        <a:t>1027.6</a:t>
                      </a:r>
                      <a:endParaRPr lang="en-AU" sz="1400" dirty="0">
                        <a:effectLst/>
                        <a:latin typeface="Times New Roman"/>
                        <a:ea typeface="Times New Roman"/>
                        <a:cs typeface="Times New Roman"/>
                      </a:endParaRPr>
                    </a:p>
                  </a:txBody>
                  <a:tcPr marL="68580" marR="68580" marT="0" marB="0" anchor="b"/>
                </a:tc>
                <a:tc vMerge="1">
                  <a:txBody>
                    <a:bodyPr/>
                    <a:lstStyle/>
                    <a:p>
                      <a:endParaRPr lang="en-AU"/>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866796260"/>
              </p:ext>
            </p:extLst>
          </p:nvPr>
        </p:nvGraphicFramePr>
        <p:xfrm>
          <a:off x="107503" y="2708920"/>
          <a:ext cx="8928994" cy="1472184"/>
        </p:xfrm>
        <a:graphic>
          <a:graphicData uri="http://schemas.openxmlformats.org/drawingml/2006/table">
            <a:tbl>
              <a:tblPr firstRow="1" firstCol="1" bandRow="1">
                <a:tableStyleId>{5C22544A-7EE6-4342-B048-85BDC9FD1C3A}</a:tableStyleId>
              </a:tblPr>
              <a:tblGrid>
                <a:gridCol w="742893"/>
                <a:gridCol w="732177"/>
                <a:gridCol w="741107"/>
                <a:gridCol w="733963"/>
                <a:gridCol w="733963"/>
                <a:gridCol w="733963"/>
                <a:gridCol w="732177"/>
                <a:gridCol w="733963"/>
                <a:gridCol w="741107"/>
                <a:gridCol w="737535"/>
                <a:gridCol w="826825"/>
                <a:gridCol w="739321"/>
              </a:tblGrid>
              <a:tr h="190500">
                <a:tc>
                  <a:txBody>
                    <a:bodyPr/>
                    <a:lstStyle/>
                    <a:p>
                      <a:pPr algn="just">
                        <a:lnSpc>
                          <a:spcPct val="115000"/>
                        </a:lnSpc>
                        <a:spcAft>
                          <a:spcPts val="0"/>
                        </a:spcAft>
                      </a:pPr>
                      <a:r>
                        <a:rPr lang="en-US" sz="1400" dirty="0">
                          <a:effectLst/>
                        </a:rPr>
                        <a:t>Quantity /</a:t>
                      </a:r>
                      <a:endParaRPr lang="en-AU" sz="1400" dirty="0">
                        <a:effectLst/>
                        <a:latin typeface="Times New Roman"/>
                        <a:ea typeface="Times New Roman"/>
                        <a:cs typeface="Times New Roman"/>
                      </a:endParaRPr>
                    </a:p>
                  </a:txBody>
                  <a:tcPr marL="68580" marR="68580" marT="0" marB="0"/>
                </a:tc>
                <a:tc rowSpan="2">
                  <a:txBody>
                    <a:bodyPr/>
                    <a:lstStyle/>
                    <a:p>
                      <a:pPr>
                        <a:lnSpc>
                          <a:spcPct val="115000"/>
                        </a:lnSpc>
                        <a:spcAft>
                          <a:spcPts val="0"/>
                        </a:spcAft>
                      </a:pPr>
                      <a:r>
                        <a:rPr lang="en-US" sz="1400">
                          <a:effectLst/>
                        </a:rPr>
                        <a:t>Pig</a:t>
                      </a:r>
                      <a:endParaRPr lang="en-AU" sz="1400">
                        <a:effectLst/>
                        <a:latin typeface="Times New Roman"/>
                        <a:ea typeface="Times New Roman"/>
                        <a:cs typeface="Times New Roman"/>
                      </a:endParaRPr>
                    </a:p>
                  </a:txBody>
                  <a:tcPr marL="68580" marR="68580" marT="0" marB="0"/>
                </a:tc>
                <a:tc rowSpan="2">
                  <a:txBody>
                    <a:bodyPr/>
                    <a:lstStyle/>
                    <a:p>
                      <a:pPr>
                        <a:lnSpc>
                          <a:spcPct val="115000"/>
                        </a:lnSpc>
                        <a:spcAft>
                          <a:spcPts val="0"/>
                        </a:spcAft>
                      </a:pPr>
                      <a:r>
                        <a:rPr lang="en-US" sz="1400">
                          <a:effectLst/>
                        </a:rPr>
                        <a:t>Chicken</a:t>
                      </a:r>
                      <a:endParaRPr lang="en-AU" sz="1400">
                        <a:effectLst/>
                        <a:latin typeface="Times New Roman"/>
                        <a:ea typeface="Times New Roman"/>
                        <a:cs typeface="Times New Roman"/>
                      </a:endParaRPr>
                    </a:p>
                  </a:txBody>
                  <a:tcPr marL="68580" marR="68580" marT="0" marB="0"/>
                </a:tc>
                <a:tc rowSpan="2">
                  <a:txBody>
                    <a:bodyPr/>
                    <a:lstStyle/>
                    <a:p>
                      <a:pPr>
                        <a:lnSpc>
                          <a:spcPct val="115000"/>
                        </a:lnSpc>
                        <a:spcAft>
                          <a:spcPts val="0"/>
                        </a:spcAft>
                      </a:pPr>
                      <a:r>
                        <a:rPr lang="en-US" sz="1400">
                          <a:effectLst/>
                        </a:rPr>
                        <a:t>Tuna and Deep fish</a:t>
                      </a:r>
                      <a:endParaRPr lang="en-AU" sz="1400">
                        <a:effectLst/>
                        <a:latin typeface="Times New Roman"/>
                        <a:ea typeface="Times New Roman"/>
                        <a:cs typeface="Times New Roman"/>
                      </a:endParaRPr>
                    </a:p>
                  </a:txBody>
                  <a:tcPr marL="68580" marR="68580" marT="0" marB="0"/>
                </a:tc>
                <a:tc rowSpan="2">
                  <a:txBody>
                    <a:bodyPr/>
                    <a:lstStyle/>
                    <a:p>
                      <a:pPr>
                        <a:lnSpc>
                          <a:spcPct val="115000"/>
                        </a:lnSpc>
                        <a:spcAft>
                          <a:spcPts val="0"/>
                        </a:spcAft>
                      </a:pPr>
                      <a:r>
                        <a:rPr lang="en-US" sz="1400">
                          <a:effectLst/>
                        </a:rPr>
                        <a:t>Reef fish</a:t>
                      </a:r>
                      <a:endParaRPr lang="en-AU" sz="1400">
                        <a:effectLst/>
                        <a:latin typeface="Times New Roman"/>
                        <a:ea typeface="Times New Roman"/>
                        <a:cs typeface="Times New Roman"/>
                      </a:endParaRPr>
                    </a:p>
                  </a:txBody>
                  <a:tcPr marL="68580" marR="68580" marT="0" marB="0"/>
                </a:tc>
                <a:tc rowSpan="2">
                  <a:txBody>
                    <a:bodyPr/>
                    <a:lstStyle/>
                    <a:p>
                      <a:pPr>
                        <a:lnSpc>
                          <a:spcPct val="115000"/>
                        </a:lnSpc>
                        <a:spcAft>
                          <a:spcPts val="0"/>
                        </a:spcAft>
                      </a:pPr>
                      <a:r>
                        <a:rPr lang="en-US" sz="1400">
                          <a:effectLst/>
                        </a:rPr>
                        <a:t>Total Local</a:t>
                      </a:r>
                      <a:endParaRPr lang="en-AU" sz="1400">
                        <a:effectLst/>
                        <a:latin typeface="Times New Roman"/>
                        <a:ea typeface="Times New Roman"/>
                        <a:cs typeface="Times New Roman"/>
                      </a:endParaRPr>
                    </a:p>
                  </a:txBody>
                  <a:tcPr marL="68580" marR="68580" marT="0" marB="0"/>
                </a:tc>
                <a:tc rowSpan="2">
                  <a:txBody>
                    <a:bodyPr/>
                    <a:lstStyle/>
                    <a:p>
                      <a:pPr>
                        <a:lnSpc>
                          <a:spcPct val="115000"/>
                        </a:lnSpc>
                        <a:spcAft>
                          <a:spcPts val="0"/>
                        </a:spcAft>
                      </a:pPr>
                      <a:r>
                        <a:rPr lang="en-US" sz="1400">
                          <a:effectLst/>
                        </a:rPr>
                        <a:t>Can fish</a:t>
                      </a:r>
                      <a:endParaRPr lang="en-AU" sz="1400">
                        <a:effectLst/>
                        <a:latin typeface="Times New Roman"/>
                        <a:ea typeface="Times New Roman"/>
                        <a:cs typeface="Times New Roman"/>
                      </a:endParaRPr>
                    </a:p>
                  </a:txBody>
                  <a:tcPr marL="68580" marR="68580" marT="0" marB="0"/>
                </a:tc>
                <a:tc rowSpan="2">
                  <a:txBody>
                    <a:bodyPr/>
                    <a:lstStyle/>
                    <a:p>
                      <a:pPr>
                        <a:lnSpc>
                          <a:spcPct val="115000"/>
                        </a:lnSpc>
                        <a:spcAft>
                          <a:spcPts val="0"/>
                        </a:spcAft>
                      </a:pPr>
                      <a:r>
                        <a:rPr lang="en-US" sz="1400">
                          <a:effectLst/>
                        </a:rPr>
                        <a:t>Can meat</a:t>
                      </a:r>
                      <a:endParaRPr lang="en-AU" sz="1400">
                        <a:effectLst/>
                        <a:latin typeface="Times New Roman"/>
                        <a:ea typeface="Times New Roman"/>
                        <a:cs typeface="Times New Roman"/>
                      </a:endParaRPr>
                    </a:p>
                  </a:txBody>
                  <a:tcPr marL="68580" marR="68580" marT="0" marB="0"/>
                </a:tc>
                <a:tc rowSpan="2">
                  <a:txBody>
                    <a:bodyPr/>
                    <a:lstStyle/>
                    <a:p>
                      <a:pPr>
                        <a:lnSpc>
                          <a:spcPct val="115000"/>
                        </a:lnSpc>
                        <a:spcAft>
                          <a:spcPts val="0"/>
                        </a:spcAft>
                      </a:pPr>
                      <a:r>
                        <a:rPr lang="en-US" sz="1400">
                          <a:effectLst/>
                        </a:rPr>
                        <a:t>Chicken</a:t>
                      </a:r>
                      <a:endParaRPr lang="en-AU" sz="1400">
                        <a:effectLst/>
                        <a:latin typeface="Times New Roman"/>
                        <a:ea typeface="Times New Roman"/>
                        <a:cs typeface="Times New Roman"/>
                      </a:endParaRPr>
                    </a:p>
                  </a:txBody>
                  <a:tcPr marL="68580" marR="68580" marT="0" marB="0"/>
                </a:tc>
                <a:tc rowSpan="2">
                  <a:txBody>
                    <a:bodyPr/>
                    <a:lstStyle/>
                    <a:p>
                      <a:pPr>
                        <a:lnSpc>
                          <a:spcPct val="115000"/>
                        </a:lnSpc>
                        <a:spcAft>
                          <a:spcPts val="0"/>
                        </a:spcAft>
                      </a:pPr>
                      <a:r>
                        <a:rPr lang="en-US" sz="1400">
                          <a:effectLst/>
                        </a:rPr>
                        <a:t>Tot import</a:t>
                      </a:r>
                      <a:endParaRPr lang="en-AU" sz="1400">
                        <a:effectLst/>
                        <a:latin typeface="Times New Roman"/>
                        <a:ea typeface="Times New Roman"/>
                        <a:cs typeface="Times New Roman"/>
                      </a:endParaRPr>
                    </a:p>
                  </a:txBody>
                  <a:tcPr marL="68580" marR="68580" marT="0" marB="0"/>
                </a:tc>
                <a:tc rowSpan="2">
                  <a:txBody>
                    <a:bodyPr/>
                    <a:lstStyle/>
                    <a:p>
                      <a:pPr>
                        <a:lnSpc>
                          <a:spcPct val="115000"/>
                        </a:lnSpc>
                        <a:spcAft>
                          <a:spcPts val="0"/>
                        </a:spcAft>
                      </a:pPr>
                      <a:r>
                        <a:rPr lang="en-US" sz="1400">
                          <a:effectLst/>
                        </a:rPr>
                        <a:t>Tot./ person/day</a:t>
                      </a:r>
                      <a:endParaRPr lang="en-AU" sz="1400">
                        <a:effectLst/>
                        <a:latin typeface="Times New Roman"/>
                        <a:ea typeface="Times New Roman"/>
                        <a:cs typeface="Times New Roman"/>
                      </a:endParaRPr>
                    </a:p>
                  </a:txBody>
                  <a:tcPr marL="68580" marR="68580" marT="0" marB="0"/>
                </a:tc>
                <a:tc rowSpan="2">
                  <a:txBody>
                    <a:bodyPr/>
                    <a:lstStyle/>
                    <a:p>
                      <a:pPr>
                        <a:lnSpc>
                          <a:spcPct val="115000"/>
                        </a:lnSpc>
                        <a:spcAft>
                          <a:spcPts val="0"/>
                        </a:spcAft>
                      </a:pPr>
                      <a:r>
                        <a:rPr lang="en-US" sz="1400">
                          <a:effectLst/>
                        </a:rPr>
                        <a:t>% Import</a:t>
                      </a:r>
                      <a:endParaRPr lang="en-AU" sz="1400">
                        <a:effectLst/>
                        <a:latin typeface="Times New Roman"/>
                        <a:ea typeface="Times New Roman"/>
                        <a:cs typeface="Times New Roman"/>
                      </a:endParaRPr>
                    </a:p>
                  </a:txBody>
                  <a:tcPr marL="68580" marR="68580" marT="0" marB="0"/>
                </a:tc>
              </a:tr>
              <a:tr h="314325">
                <a:tc>
                  <a:txBody>
                    <a:bodyPr/>
                    <a:lstStyle/>
                    <a:p>
                      <a:pPr algn="just">
                        <a:lnSpc>
                          <a:spcPct val="115000"/>
                        </a:lnSpc>
                        <a:spcAft>
                          <a:spcPts val="0"/>
                        </a:spcAft>
                      </a:pPr>
                      <a:r>
                        <a:rPr lang="en-US" sz="1400">
                          <a:effectLst/>
                        </a:rPr>
                        <a:t>person/ day</a:t>
                      </a:r>
                      <a:endParaRPr lang="en-AU" sz="1400">
                        <a:effectLst/>
                        <a:latin typeface="Times New Roman"/>
                        <a:ea typeface="Times New Roman"/>
                        <a:cs typeface="Times New Roman"/>
                      </a:endParaRPr>
                    </a:p>
                  </a:txBody>
                  <a:tcPr marL="68580" marR="68580" marT="0" marB="0"/>
                </a:tc>
                <a:tc vMerge="1">
                  <a:txBody>
                    <a:bodyPr/>
                    <a:lstStyle/>
                    <a:p>
                      <a:endParaRPr lang="en-AU"/>
                    </a:p>
                  </a:txBody>
                  <a:tcPr/>
                </a:tc>
                <a:tc vMerge="1">
                  <a:txBody>
                    <a:bodyPr/>
                    <a:lstStyle/>
                    <a:p>
                      <a:endParaRPr lang="en-AU"/>
                    </a:p>
                  </a:txBody>
                  <a:tcPr/>
                </a:tc>
                <a:tc vMerge="1">
                  <a:txBody>
                    <a:bodyPr/>
                    <a:lstStyle/>
                    <a:p>
                      <a:endParaRPr lang="en-AU"/>
                    </a:p>
                  </a:txBody>
                  <a:tcPr/>
                </a:tc>
                <a:tc vMerge="1">
                  <a:txBody>
                    <a:bodyPr/>
                    <a:lstStyle/>
                    <a:p>
                      <a:endParaRPr lang="en-AU"/>
                    </a:p>
                  </a:txBody>
                  <a:tcPr/>
                </a:tc>
                <a:tc vMerge="1">
                  <a:txBody>
                    <a:bodyPr/>
                    <a:lstStyle/>
                    <a:p>
                      <a:endParaRPr lang="en-AU"/>
                    </a:p>
                  </a:txBody>
                  <a:tcPr/>
                </a:tc>
                <a:tc vMerge="1">
                  <a:txBody>
                    <a:bodyPr/>
                    <a:lstStyle/>
                    <a:p>
                      <a:endParaRPr lang="en-AU"/>
                    </a:p>
                  </a:txBody>
                  <a:tcPr/>
                </a:tc>
                <a:tc vMerge="1">
                  <a:txBody>
                    <a:bodyPr/>
                    <a:lstStyle/>
                    <a:p>
                      <a:endParaRPr lang="en-AU"/>
                    </a:p>
                  </a:txBody>
                  <a:tcPr/>
                </a:tc>
                <a:tc vMerge="1">
                  <a:txBody>
                    <a:bodyPr/>
                    <a:lstStyle/>
                    <a:p>
                      <a:endParaRPr lang="en-AU"/>
                    </a:p>
                  </a:txBody>
                  <a:tcPr/>
                </a:tc>
                <a:tc vMerge="1">
                  <a:txBody>
                    <a:bodyPr/>
                    <a:lstStyle/>
                    <a:p>
                      <a:endParaRPr lang="en-AU"/>
                    </a:p>
                  </a:txBody>
                  <a:tcPr/>
                </a:tc>
                <a:tc vMerge="1">
                  <a:txBody>
                    <a:bodyPr/>
                    <a:lstStyle/>
                    <a:p>
                      <a:endParaRPr lang="en-AU"/>
                    </a:p>
                  </a:txBody>
                  <a:tcPr/>
                </a:tc>
                <a:tc vMerge="1">
                  <a:txBody>
                    <a:bodyPr/>
                    <a:lstStyle/>
                    <a:p>
                      <a:endParaRPr lang="en-AU"/>
                    </a:p>
                  </a:txBody>
                  <a:tcPr/>
                </a:tc>
              </a:tr>
              <a:tr h="200025">
                <a:tc>
                  <a:txBody>
                    <a:bodyPr/>
                    <a:lstStyle/>
                    <a:p>
                      <a:pPr algn="just">
                        <a:lnSpc>
                          <a:spcPct val="115000"/>
                        </a:lnSpc>
                        <a:spcAft>
                          <a:spcPts val="0"/>
                        </a:spcAft>
                      </a:pPr>
                      <a:r>
                        <a:rPr lang="en-US" sz="1400">
                          <a:effectLst/>
                        </a:rPr>
                        <a:t>g</a:t>
                      </a:r>
                      <a:endParaRPr lang="en-AU" sz="1400">
                        <a:effectLst/>
                        <a:latin typeface="Times New Roman"/>
                        <a:ea typeface="Times New Roman"/>
                        <a:cs typeface="Times New Roman"/>
                      </a:endParaRPr>
                    </a:p>
                  </a:txBody>
                  <a:tcPr marL="68580" marR="68580" marT="0" marB="0"/>
                </a:tc>
                <a:tc>
                  <a:txBody>
                    <a:bodyPr/>
                    <a:lstStyle/>
                    <a:p>
                      <a:pPr algn="r">
                        <a:lnSpc>
                          <a:spcPct val="115000"/>
                        </a:lnSpc>
                        <a:spcAft>
                          <a:spcPts val="0"/>
                        </a:spcAft>
                      </a:pPr>
                      <a:r>
                        <a:rPr lang="en-US" sz="1400">
                          <a:effectLst/>
                        </a:rPr>
                        <a:t>4.9</a:t>
                      </a:r>
                      <a:endParaRPr lang="en-AU" sz="1400">
                        <a:effectLst/>
                        <a:latin typeface="Times New Roman"/>
                        <a:ea typeface="Times New Roman"/>
                        <a:cs typeface="Times New Roman"/>
                      </a:endParaRPr>
                    </a:p>
                  </a:txBody>
                  <a:tcPr marL="68580" marR="68580" marT="0" marB="0"/>
                </a:tc>
                <a:tc>
                  <a:txBody>
                    <a:bodyPr/>
                    <a:lstStyle/>
                    <a:p>
                      <a:pPr algn="r">
                        <a:lnSpc>
                          <a:spcPct val="115000"/>
                        </a:lnSpc>
                        <a:spcAft>
                          <a:spcPts val="0"/>
                        </a:spcAft>
                      </a:pPr>
                      <a:r>
                        <a:rPr lang="en-US" sz="1400">
                          <a:effectLst/>
                        </a:rPr>
                        <a:t>6.5</a:t>
                      </a:r>
                      <a:endParaRPr lang="en-AU" sz="1400">
                        <a:effectLst/>
                        <a:latin typeface="Times New Roman"/>
                        <a:ea typeface="Times New Roman"/>
                        <a:cs typeface="Times New Roman"/>
                      </a:endParaRPr>
                    </a:p>
                  </a:txBody>
                  <a:tcPr marL="68580" marR="68580" marT="0" marB="0"/>
                </a:tc>
                <a:tc>
                  <a:txBody>
                    <a:bodyPr/>
                    <a:lstStyle/>
                    <a:p>
                      <a:pPr algn="r">
                        <a:lnSpc>
                          <a:spcPct val="115000"/>
                        </a:lnSpc>
                        <a:spcAft>
                          <a:spcPts val="0"/>
                        </a:spcAft>
                      </a:pPr>
                      <a:r>
                        <a:rPr lang="en-US" sz="1400">
                          <a:effectLst/>
                        </a:rPr>
                        <a:t>14.3</a:t>
                      </a:r>
                      <a:endParaRPr lang="en-AU" sz="1400">
                        <a:effectLst/>
                        <a:latin typeface="Times New Roman"/>
                        <a:ea typeface="Times New Roman"/>
                        <a:cs typeface="Times New Roman"/>
                      </a:endParaRPr>
                    </a:p>
                  </a:txBody>
                  <a:tcPr marL="68580" marR="68580" marT="0" marB="0"/>
                </a:tc>
                <a:tc>
                  <a:txBody>
                    <a:bodyPr/>
                    <a:lstStyle/>
                    <a:p>
                      <a:pPr algn="r">
                        <a:lnSpc>
                          <a:spcPct val="115000"/>
                        </a:lnSpc>
                        <a:spcAft>
                          <a:spcPts val="0"/>
                        </a:spcAft>
                      </a:pPr>
                      <a:r>
                        <a:rPr lang="en-US" sz="1400">
                          <a:effectLst/>
                        </a:rPr>
                        <a:t>4.2</a:t>
                      </a:r>
                      <a:endParaRPr lang="en-AU" sz="1400">
                        <a:effectLst/>
                        <a:latin typeface="Times New Roman"/>
                        <a:ea typeface="Times New Roman"/>
                        <a:cs typeface="Times New Roman"/>
                      </a:endParaRPr>
                    </a:p>
                  </a:txBody>
                  <a:tcPr marL="68580" marR="68580" marT="0" marB="0"/>
                </a:tc>
                <a:tc>
                  <a:txBody>
                    <a:bodyPr/>
                    <a:lstStyle/>
                    <a:p>
                      <a:pPr algn="r">
                        <a:lnSpc>
                          <a:spcPct val="115000"/>
                        </a:lnSpc>
                        <a:spcAft>
                          <a:spcPts val="0"/>
                        </a:spcAft>
                      </a:pPr>
                      <a:r>
                        <a:rPr lang="en-US" sz="1400">
                          <a:effectLst/>
                        </a:rPr>
                        <a:t>29.9</a:t>
                      </a:r>
                      <a:endParaRPr lang="en-AU" sz="1400">
                        <a:effectLst/>
                        <a:latin typeface="Times New Roman"/>
                        <a:ea typeface="Times New Roman"/>
                        <a:cs typeface="Times New Roman"/>
                      </a:endParaRPr>
                    </a:p>
                  </a:txBody>
                  <a:tcPr marL="68580" marR="68580" marT="0" marB="0"/>
                </a:tc>
                <a:tc>
                  <a:txBody>
                    <a:bodyPr/>
                    <a:lstStyle/>
                    <a:p>
                      <a:pPr algn="r">
                        <a:lnSpc>
                          <a:spcPct val="115000"/>
                        </a:lnSpc>
                        <a:spcAft>
                          <a:spcPts val="0"/>
                        </a:spcAft>
                      </a:pPr>
                      <a:r>
                        <a:rPr lang="en-US" sz="1400">
                          <a:effectLst/>
                        </a:rPr>
                        <a:t>8.1</a:t>
                      </a:r>
                      <a:endParaRPr lang="en-AU" sz="1400">
                        <a:effectLst/>
                        <a:latin typeface="Times New Roman"/>
                        <a:ea typeface="Times New Roman"/>
                        <a:cs typeface="Times New Roman"/>
                      </a:endParaRPr>
                    </a:p>
                  </a:txBody>
                  <a:tcPr marL="68580" marR="68580" marT="0" marB="0"/>
                </a:tc>
                <a:tc>
                  <a:txBody>
                    <a:bodyPr/>
                    <a:lstStyle/>
                    <a:p>
                      <a:pPr algn="r">
                        <a:lnSpc>
                          <a:spcPct val="115000"/>
                        </a:lnSpc>
                        <a:spcAft>
                          <a:spcPts val="0"/>
                        </a:spcAft>
                      </a:pPr>
                      <a:r>
                        <a:rPr lang="en-US" sz="1400">
                          <a:effectLst/>
                        </a:rPr>
                        <a:t>2.7</a:t>
                      </a:r>
                      <a:endParaRPr lang="en-AU" sz="1400">
                        <a:effectLst/>
                        <a:latin typeface="Times New Roman"/>
                        <a:ea typeface="Times New Roman"/>
                        <a:cs typeface="Times New Roman"/>
                      </a:endParaRPr>
                    </a:p>
                  </a:txBody>
                  <a:tcPr marL="68580" marR="68580" marT="0" marB="0"/>
                </a:tc>
                <a:tc>
                  <a:txBody>
                    <a:bodyPr/>
                    <a:lstStyle/>
                    <a:p>
                      <a:pPr algn="r">
                        <a:lnSpc>
                          <a:spcPct val="115000"/>
                        </a:lnSpc>
                        <a:spcAft>
                          <a:spcPts val="0"/>
                        </a:spcAft>
                      </a:pPr>
                      <a:r>
                        <a:rPr lang="en-US" sz="1400">
                          <a:effectLst/>
                        </a:rPr>
                        <a:t>1.1</a:t>
                      </a:r>
                      <a:endParaRPr lang="en-AU" sz="1400">
                        <a:effectLst/>
                        <a:latin typeface="Times New Roman"/>
                        <a:ea typeface="Times New Roman"/>
                        <a:cs typeface="Times New Roman"/>
                      </a:endParaRPr>
                    </a:p>
                  </a:txBody>
                  <a:tcPr marL="68580" marR="68580" marT="0" marB="0"/>
                </a:tc>
                <a:tc>
                  <a:txBody>
                    <a:bodyPr/>
                    <a:lstStyle/>
                    <a:p>
                      <a:pPr algn="r">
                        <a:lnSpc>
                          <a:spcPct val="115000"/>
                        </a:lnSpc>
                        <a:spcAft>
                          <a:spcPts val="0"/>
                        </a:spcAft>
                      </a:pPr>
                      <a:r>
                        <a:rPr lang="en-US" sz="1400">
                          <a:effectLst/>
                        </a:rPr>
                        <a:t>11.9</a:t>
                      </a:r>
                      <a:endParaRPr lang="en-AU" sz="1400">
                        <a:effectLst/>
                        <a:latin typeface="Times New Roman"/>
                        <a:ea typeface="Times New Roman"/>
                        <a:cs typeface="Times New Roman"/>
                      </a:endParaRPr>
                    </a:p>
                  </a:txBody>
                  <a:tcPr marL="68580" marR="68580" marT="0" marB="0"/>
                </a:tc>
                <a:tc>
                  <a:txBody>
                    <a:bodyPr/>
                    <a:lstStyle/>
                    <a:p>
                      <a:pPr algn="r">
                        <a:lnSpc>
                          <a:spcPct val="115000"/>
                        </a:lnSpc>
                        <a:spcAft>
                          <a:spcPts val="0"/>
                        </a:spcAft>
                      </a:pPr>
                      <a:r>
                        <a:rPr lang="en-US" sz="1400">
                          <a:effectLst/>
                        </a:rPr>
                        <a:t>41.8</a:t>
                      </a:r>
                      <a:endParaRPr lang="en-AU" sz="1400">
                        <a:effectLst/>
                        <a:latin typeface="Times New Roman"/>
                        <a:ea typeface="Times New Roman"/>
                        <a:cs typeface="Times New Roman"/>
                      </a:endParaRPr>
                    </a:p>
                  </a:txBody>
                  <a:tcPr marL="68580" marR="68580" marT="0" marB="0"/>
                </a:tc>
                <a:tc>
                  <a:txBody>
                    <a:bodyPr/>
                    <a:lstStyle/>
                    <a:p>
                      <a:pPr>
                        <a:lnSpc>
                          <a:spcPct val="115000"/>
                        </a:lnSpc>
                        <a:spcAft>
                          <a:spcPts val="0"/>
                        </a:spcAft>
                      </a:pPr>
                      <a:r>
                        <a:rPr lang="en-US" sz="1400">
                          <a:effectLst/>
                        </a:rPr>
                        <a:t> </a:t>
                      </a:r>
                      <a:endParaRPr lang="en-AU" sz="1400">
                        <a:effectLst/>
                        <a:latin typeface="Times New Roman"/>
                        <a:ea typeface="Times New Roman"/>
                        <a:cs typeface="Times New Roman"/>
                      </a:endParaRPr>
                    </a:p>
                  </a:txBody>
                  <a:tcPr marL="68580" marR="68580" marT="0" marB="0"/>
                </a:tc>
              </a:tr>
              <a:tr h="200025">
                <a:tc>
                  <a:txBody>
                    <a:bodyPr/>
                    <a:lstStyle/>
                    <a:p>
                      <a:pPr algn="just">
                        <a:lnSpc>
                          <a:spcPct val="115000"/>
                        </a:lnSpc>
                        <a:spcAft>
                          <a:spcPts val="0"/>
                        </a:spcAft>
                      </a:pPr>
                      <a:r>
                        <a:rPr lang="en-US" sz="1400">
                          <a:effectLst/>
                        </a:rPr>
                        <a:t>kcal</a:t>
                      </a:r>
                      <a:endParaRPr lang="en-AU" sz="1400">
                        <a:effectLst/>
                        <a:latin typeface="Times New Roman"/>
                        <a:ea typeface="Times New Roman"/>
                        <a:cs typeface="Times New Roman"/>
                      </a:endParaRPr>
                    </a:p>
                  </a:txBody>
                  <a:tcPr marL="68580" marR="68580" marT="0" marB="0"/>
                </a:tc>
                <a:tc>
                  <a:txBody>
                    <a:bodyPr/>
                    <a:lstStyle/>
                    <a:p>
                      <a:pPr algn="r">
                        <a:lnSpc>
                          <a:spcPct val="115000"/>
                        </a:lnSpc>
                        <a:spcAft>
                          <a:spcPts val="0"/>
                        </a:spcAft>
                      </a:pPr>
                      <a:r>
                        <a:rPr lang="en-US" sz="1400">
                          <a:effectLst/>
                        </a:rPr>
                        <a:t>15.9</a:t>
                      </a:r>
                      <a:endParaRPr lang="en-AU" sz="1400">
                        <a:effectLst/>
                        <a:latin typeface="Times New Roman"/>
                        <a:ea typeface="Times New Roman"/>
                        <a:cs typeface="Times New Roman"/>
                      </a:endParaRPr>
                    </a:p>
                  </a:txBody>
                  <a:tcPr marL="68580" marR="68580" marT="0" marB="0"/>
                </a:tc>
                <a:tc>
                  <a:txBody>
                    <a:bodyPr/>
                    <a:lstStyle/>
                    <a:p>
                      <a:pPr algn="r">
                        <a:lnSpc>
                          <a:spcPct val="115000"/>
                        </a:lnSpc>
                        <a:spcAft>
                          <a:spcPts val="0"/>
                        </a:spcAft>
                      </a:pPr>
                      <a:r>
                        <a:rPr lang="en-US" sz="1400">
                          <a:effectLst/>
                        </a:rPr>
                        <a:t>8</a:t>
                      </a:r>
                      <a:endParaRPr lang="en-AU" sz="1400">
                        <a:effectLst/>
                        <a:latin typeface="Times New Roman"/>
                        <a:ea typeface="Times New Roman"/>
                        <a:cs typeface="Times New Roman"/>
                      </a:endParaRPr>
                    </a:p>
                  </a:txBody>
                  <a:tcPr marL="68580" marR="68580" marT="0" marB="0"/>
                </a:tc>
                <a:tc>
                  <a:txBody>
                    <a:bodyPr/>
                    <a:lstStyle/>
                    <a:p>
                      <a:pPr algn="r">
                        <a:lnSpc>
                          <a:spcPct val="115000"/>
                        </a:lnSpc>
                        <a:spcAft>
                          <a:spcPts val="0"/>
                        </a:spcAft>
                      </a:pPr>
                      <a:r>
                        <a:rPr lang="en-US" sz="1400">
                          <a:effectLst/>
                        </a:rPr>
                        <a:t>12.3</a:t>
                      </a:r>
                      <a:endParaRPr lang="en-AU" sz="1400">
                        <a:effectLst/>
                        <a:latin typeface="Times New Roman"/>
                        <a:ea typeface="Times New Roman"/>
                        <a:cs typeface="Times New Roman"/>
                      </a:endParaRPr>
                    </a:p>
                  </a:txBody>
                  <a:tcPr marL="68580" marR="68580" marT="0" marB="0"/>
                </a:tc>
                <a:tc>
                  <a:txBody>
                    <a:bodyPr/>
                    <a:lstStyle/>
                    <a:p>
                      <a:pPr algn="r">
                        <a:lnSpc>
                          <a:spcPct val="115000"/>
                        </a:lnSpc>
                        <a:spcAft>
                          <a:spcPts val="0"/>
                        </a:spcAft>
                      </a:pPr>
                      <a:r>
                        <a:rPr lang="en-US" sz="1400" dirty="0">
                          <a:effectLst/>
                        </a:rPr>
                        <a:t>2.7</a:t>
                      </a:r>
                      <a:endParaRPr lang="en-AU" sz="1400" dirty="0">
                        <a:effectLst/>
                        <a:latin typeface="Times New Roman"/>
                        <a:ea typeface="Times New Roman"/>
                        <a:cs typeface="Times New Roman"/>
                      </a:endParaRPr>
                    </a:p>
                  </a:txBody>
                  <a:tcPr marL="68580" marR="68580" marT="0" marB="0"/>
                </a:tc>
                <a:tc>
                  <a:txBody>
                    <a:bodyPr/>
                    <a:lstStyle/>
                    <a:p>
                      <a:pPr algn="r">
                        <a:lnSpc>
                          <a:spcPct val="115000"/>
                        </a:lnSpc>
                        <a:spcAft>
                          <a:spcPts val="0"/>
                        </a:spcAft>
                      </a:pPr>
                      <a:r>
                        <a:rPr lang="en-US" sz="1400">
                          <a:effectLst/>
                        </a:rPr>
                        <a:t>38.9</a:t>
                      </a:r>
                      <a:endParaRPr lang="en-AU" sz="1400">
                        <a:effectLst/>
                        <a:latin typeface="Times New Roman"/>
                        <a:ea typeface="Times New Roman"/>
                        <a:cs typeface="Times New Roman"/>
                      </a:endParaRPr>
                    </a:p>
                  </a:txBody>
                  <a:tcPr marL="68580" marR="68580" marT="0" marB="0"/>
                </a:tc>
                <a:tc>
                  <a:txBody>
                    <a:bodyPr/>
                    <a:lstStyle/>
                    <a:p>
                      <a:pPr algn="r">
                        <a:lnSpc>
                          <a:spcPct val="115000"/>
                        </a:lnSpc>
                        <a:spcAft>
                          <a:spcPts val="0"/>
                        </a:spcAft>
                      </a:pPr>
                      <a:r>
                        <a:rPr lang="en-US" sz="1400">
                          <a:effectLst/>
                        </a:rPr>
                        <a:t>14.9</a:t>
                      </a:r>
                      <a:endParaRPr lang="en-AU" sz="1400">
                        <a:effectLst/>
                        <a:latin typeface="Times New Roman"/>
                        <a:ea typeface="Times New Roman"/>
                        <a:cs typeface="Times New Roman"/>
                      </a:endParaRPr>
                    </a:p>
                  </a:txBody>
                  <a:tcPr marL="68580" marR="68580" marT="0" marB="0"/>
                </a:tc>
                <a:tc>
                  <a:txBody>
                    <a:bodyPr/>
                    <a:lstStyle/>
                    <a:p>
                      <a:pPr algn="r">
                        <a:lnSpc>
                          <a:spcPct val="115000"/>
                        </a:lnSpc>
                        <a:spcAft>
                          <a:spcPts val="0"/>
                        </a:spcAft>
                      </a:pPr>
                      <a:r>
                        <a:rPr lang="en-US" sz="1400">
                          <a:effectLst/>
                        </a:rPr>
                        <a:t>6.3</a:t>
                      </a:r>
                      <a:endParaRPr lang="en-AU" sz="1400">
                        <a:effectLst/>
                        <a:latin typeface="Times New Roman"/>
                        <a:ea typeface="Times New Roman"/>
                        <a:cs typeface="Times New Roman"/>
                      </a:endParaRPr>
                    </a:p>
                  </a:txBody>
                  <a:tcPr marL="68580" marR="68580" marT="0" marB="0"/>
                </a:tc>
                <a:tc>
                  <a:txBody>
                    <a:bodyPr/>
                    <a:lstStyle/>
                    <a:p>
                      <a:pPr algn="r">
                        <a:lnSpc>
                          <a:spcPct val="115000"/>
                        </a:lnSpc>
                        <a:spcAft>
                          <a:spcPts val="0"/>
                        </a:spcAft>
                      </a:pPr>
                      <a:r>
                        <a:rPr lang="en-US" sz="1400">
                          <a:effectLst/>
                        </a:rPr>
                        <a:t>1.3</a:t>
                      </a:r>
                      <a:endParaRPr lang="en-AU" sz="1400">
                        <a:effectLst/>
                        <a:latin typeface="Times New Roman"/>
                        <a:ea typeface="Times New Roman"/>
                        <a:cs typeface="Times New Roman"/>
                      </a:endParaRPr>
                    </a:p>
                  </a:txBody>
                  <a:tcPr marL="68580" marR="68580" marT="0" marB="0"/>
                </a:tc>
                <a:tc>
                  <a:txBody>
                    <a:bodyPr/>
                    <a:lstStyle/>
                    <a:p>
                      <a:pPr algn="r">
                        <a:lnSpc>
                          <a:spcPct val="115000"/>
                        </a:lnSpc>
                        <a:spcAft>
                          <a:spcPts val="0"/>
                        </a:spcAft>
                      </a:pPr>
                      <a:r>
                        <a:rPr lang="en-US" sz="1400">
                          <a:effectLst/>
                        </a:rPr>
                        <a:t>22.6</a:t>
                      </a:r>
                      <a:endParaRPr lang="en-AU" sz="1400">
                        <a:effectLst/>
                        <a:latin typeface="Times New Roman"/>
                        <a:ea typeface="Times New Roman"/>
                        <a:cs typeface="Times New Roman"/>
                      </a:endParaRPr>
                    </a:p>
                  </a:txBody>
                  <a:tcPr marL="68580" marR="68580" marT="0" marB="0"/>
                </a:tc>
                <a:tc>
                  <a:txBody>
                    <a:bodyPr/>
                    <a:lstStyle/>
                    <a:p>
                      <a:pPr algn="r">
                        <a:lnSpc>
                          <a:spcPct val="115000"/>
                        </a:lnSpc>
                        <a:spcAft>
                          <a:spcPts val="0"/>
                        </a:spcAft>
                      </a:pPr>
                      <a:r>
                        <a:rPr lang="en-US" sz="1400">
                          <a:effectLst/>
                        </a:rPr>
                        <a:t>61.4</a:t>
                      </a:r>
                      <a:endParaRPr lang="en-AU" sz="1400">
                        <a:effectLst/>
                        <a:latin typeface="Times New Roman"/>
                        <a:ea typeface="Times New Roman"/>
                        <a:cs typeface="Times New Roman"/>
                      </a:endParaRPr>
                    </a:p>
                  </a:txBody>
                  <a:tcPr marL="68580" marR="68580" marT="0" marB="0"/>
                </a:tc>
                <a:tc>
                  <a:txBody>
                    <a:bodyPr/>
                    <a:lstStyle/>
                    <a:p>
                      <a:pPr algn="r">
                        <a:lnSpc>
                          <a:spcPct val="115000"/>
                        </a:lnSpc>
                        <a:spcAft>
                          <a:spcPts val="0"/>
                        </a:spcAft>
                      </a:pPr>
                      <a:r>
                        <a:rPr lang="en-US" sz="1400" dirty="0">
                          <a:effectLst/>
                        </a:rPr>
                        <a:t>36.81%</a:t>
                      </a:r>
                      <a:endParaRPr lang="en-AU" sz="1400" dirty="0">
                        <a:effectLst/>
                        <a:latin typeface="Times New Roman"/>
                        <a:ea typeface="Times New Roman"/>
                        <a:cs typeface="Times New Roman"/>
                      </a:endParaRPr>
                    </a:p>
                  </a:txBody>
                  <a:tcPr marL="68580" marR="68580" marT="0" marB="0"/>
                </a:tc>
              </a:tr>
            </a:tbl>
          </a:graphicData>
        </a:graphic>
      </p:graphicFrame>
      <p:sp>
        <p:nvSpPr>
          <p:cNvPr id="3" name="TextBox 2"/>
          <p:cNvSpPr txBox="1"/>
          <p:nvPr/>
        </p:nvSpPr>
        <p:spPr>
          <a:xfrm>
            <a:off x="107504" y="116632"/>
            <a:ext cx="6624736" cy="369332"/>
          </a:xfrm>
          <a:prstGeom prst="rect">
            <a:avLst/>
          </a:prstGeom>
          <a:noFill/>
        </p:spPr>
        <p:txBody>
          <a:bodyPr wrap="square" rtlCol="0">
            <a:spAutoFit/>
          </a:bodyPr>
          <a:lstStyle/>
          <a:p>
            <a:r>
              <a:rPr lang="en-AU" dirty="0" smtClean="0"/>
              <a:t>Table 10.  Energy Supply for Divers Bay</a:t>
            </a:r>
            <a:endParaRPr lang="en-AU" dirty="0"/>
          </a:p>
        </p:txBody>
      </p:sp>
      <p:sp>
        <p:nvSpPr>
          <p:cNvPr id="6" name="TextBox 5"/>
          <p:cNvSpPr txBox="1"/>
          <p:nvPr/>
        </p:nvSpPr>
        <p:spPr>
          <a:xfrm>
            <a:off x="107504" y="2276872"/>
            <a:ext cx="6624736" cy="369332"/>
          </a:xfrm>
          <a:prstGeom prst="rect">
            <a:avLst/>
          </a:prstGeom>
          <a:noFill/>
        </p:spPr>
        <p:txBody>
          <a:bodyPr wrap="square" rtlCol="0">
            <a:spAutoFit/>
          </a:bodyPr>
          <a:lstStyle/>
          <a:p>
            <a:r>
              <a:rPr lang="en-AU" dirty="0" smtClean="0"/>
              <a:t>Table 11.  Protein Supply for Divers Bay</a:t>
            </a:r>
            <a:endParaRPr lang="en-AU" dirty="0"/>
          </a:p>
        </p:txBody>
      </p:sp>
      <p:pic>
        <p:nvPicPr>
          <p:cNvPr id="7" name="Picture 5" descr="F:\Pics\Solo PRA Pictures\PANO_20120728_102721580.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4369648"/>
            <a:ext cx="2987824" cy="216024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F:\Pics\Solo PRA Pictures\PANO_20120728_102450768.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75856" y="4369648"/>
            <a:ext cx="2990066" cy="216024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F:\Pics\Vanuatu Pictures\IMG_20120727_144556.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372200" y="4369648"/>
            <a:ext cx="2529404" cy="21602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020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698977" cy="634082"/>
          </a:xfrm>
        </p:spPr>
        <p:txBody>
          <a:bodyPr>
            <a:normAutofit/>
          </a:bodyPr>
          <a:lstStyle/>
          <a:p>
            <a:r>
              <a:rPr lang="en-AU" sz="3200" b="1" dirty="0"/>
              <a:t>Food Access - Households</a:t>
            </a:r>
            <a:endParaRPr lang="en-AU" sz="3200" dirty="0"/>
          </a:p>
        </p:txBody>
      </p:sp>
      <p:sp>
        <p:nvSpPr>
          <p:cNvPr id="3" name="Content Placeholder 2"/>
          <p:cNvSpPr>
            <a:spLocks noGrp="1"/>
          </p:cNvSpPr>
          <p:nvPr>
            <p:ph idx="1"/>
          </p:nvPr>
        </p:nvSpPr>
        <p:spPr>
          <a:xfrm>
            <a:off x="107504" y="980728"/>
            <a:ext cx="5256584" cy="5544616"/>
          </a:xfrm>
        </p:spPr>
        <p:txBody>
          <a:bodyPr>
            <a:noAutofit/>
          </a:bodyPr>
          <a:lstStyle/>
          <a:p>
            <a:r>
              <a:rPr lang="en-AU" sz="2400" dirty="0"/>
              <a:t>Food access is determined by the household’s/individual’s access to resources to either produces the food or enough income to purchase a sufficient and safe food. </a:t>
            </a:r>
            <a:endParaRPr lang="en-AU" sz="2400" dirty="0" smtClean="0"/>
          </a:p>
          <a:p>
            <a:endParaRPr lang="en-AU" sz="2400" dirty="0" smtClean="0"/>
          </a:p>
          <a:p>
            <a:r>
              <a:rPr lang="en-AU" sz="2400" dirty="0" smtClean="0"/>
              <a:t>Most </a:t>
            </a:r>
            <a:r>
              <a:rPr lang="en-AU" sz="2400" dirty="0"/>
              <a:t>households in both </a:t>
            </a:r>
            <a:r>
              <a:rPr lang="en-AU" sz="2400" dirty="0" smtClean="0"/>
              <a:t>village </a:t>
            </a:r>
            <a:r>
              <a:rPr lang="en-AU" sz="2400" dirty="0"/>
              <a:t>have access to land to grow their own food. </a:t>
            </a:r>
            <a:r>
              <a:rPr lang="en-AU" sz="2400" dirty="0" smtClean="0"/>
              <a:t>HIES suggests low production. </a:t>
            </a:r>
          </a:p>
          <a:p>
            <a:endParaRPr lang="en-AU" sz="2400" dirty="0" smtClean="0"/>
          </a:p>
          <a:p>
            <a:r>
              <a:rPr lang="en-AU" sz="2400" dirty="0" smtClean="0"/>
              <a:t>Income </a:t>
            </a:r>
            <a:r>
              <a:rPr lang="en-AU" sz="2400" dirty="0"/>
              <a:t>generating opportunity for the community is very low. Copra main source of income and </a:t>
            </a:r>
            <a:r>
              <a:rPr lang="en-AU" sz="2400" dirty="0" smtClean="0"/>
              <a:t>handicrafts during visiting </a:t>
            </a:r>
            <a:r>
              <a:rPr lang="en-AU" sz="2400" dirty="0"/>
              <a:t>vessels</a:t>
            </a:r>
          </a:p>
          <a:p>
            <a:endParaRPr lang="en-AU" sz="2400" dirty="0" smtClean="0"/>
          </a:p>
          <a:p>
            <a:endParaRPr lang="en-AU" sz="2400" dirty="0"/>
          </a:p>
        </p:txBody>
      </p:sp>
      <p:pic>
        <p:nvPicPr>
          <p:cNvPr id="2050" name="Picture 2" descr="F:\Pics\Vanuatu Pictures\IMG_20120727_143609.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68144" y="1124744"/>
            <a:ext cx="3275856" cy="2736304"/>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F:\Pics\Vanuatu Pictures\IMG_20120727_14351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8144" y="4077072"/>
            <a:ext cx="3256414" cy="25922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40930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Background</a:t>
            </a:r>
            <a:endParaRPr lang="en-AU" b="1" dirty="0"/>
          </a:p>
        </p:txBody>
      </p:sp>
      <p:sp>
        <p:nvSpPr>
          <p:cNvPr id="3" name="Content Placeholder 2"/>
          <p:cNvSpPr>
            <a:spLocks noGrp="1"/>
          </p:cNvSpPr>
          <p:nvPr>
            <p:ph idx="1"/>
          </p:nvPr>
        </p:nvSpPr>
        <p:spPr/>
        <p:txBody>
          <a:bodyPr>
            <a:normAutofit fontScale="85000" lnSpcReduction="20000"/>
          </a:bodyPr>
          <a:lstStyle/>
          <a:p>
            <a:r>
              <a:rPr lang="en-AU" dirty="0" smtClean="0"/>
              <a:t>Vanuatu </a:t>
            </a:r>
            <a:r>
              <a:rPr lang="en-AU" dirty="0"/>
              <a:t>is one of the six countries that were selected as pilot project countries for the SPC/USAID project titled “</a:t>
            </a:r>
            <a:r>
              <a:rPr lang="en-AU" i="1" dirty="0"/>
              <a:t>Vegetation and land cover mapping and improving food security for building resilience to a changing climate in Pacific island communities</a:t>
            </a:r>
            <a:r>
              <a:rPr lang="en-AU" dirty="0"/>
              <a:t>”. </a:t>
            </a:r>
            <a:endParaRPr lang="en-AU" dirty="0" smtClean="0"/>
          </a:p>
          <a:p>
            <a:endParaRPr lang="en-AU" dirty="0" smtClean="0"/>
          </a:p>
          <a:p>
            <a:pPr marL="0" indent="0">
              <a:buNone/>
            </a:pPr>
            <a:r>
              <a:rPr lang="en-AU" b="1" dirty="0" smtClean="0"/>
              <a:t>Project </a:t>
            </a:r>
            <a:r>
              <a:rPr lang="en-AU" b="1" dirty="0"/>
              <a:t>Goal:</a:t>
            </a:r>
            <a:endParaRPr lang="en-AU" dirty="0"/>
          </a:p>
          <a:p>
            <a:r>
              <a:rPr lang="en-AU" dirty="0"/>
              <a:t>Evaluate and implement innovative techniques and management approaches to increasing the climate change resilience of land-based food production systems for communities in Fiji, Kiribati, Samoa, Solomon Islands, Tonga and Vanuatu.</a:t>
            </a:r>
          </a:p>
          <a:p>
            <a:endParaRPr lang="en-AU" dirty="0"/>
          </a:p>
          <a:p>
            <a:pPr marL="0" indent="0">
              <a:buNone/>
            </a:pPr>
            <a:endParaRPr lang="en-AU" dirty="0"/>
          </a:p>
        </p:txBody>
      </p:sp>
    </p:spTree>
    <p:extLst>
      <p:ext uri="{BB962C8B-B14F-4D97-AF65-F5344CB8AC3E}">
        <p14:creationId xmlns:p14="http://schemas.microsoft.com/office/powerpoint/2010/main" val="4515924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pPr eaLnBrk="1" fontAlgn="auto" hangingPunct="1">
              <a:spcAft>
                <a:spcPts val="0"/>
              </a:spcAft>
              <a:defRPr/>
            </a:pPr>
            <a:r>
              <a:rPr sz="3200" b="1" i="1" dirty="0" smtClean="0"/>
              <a:t>Food </a:t>
            </a:r>
            <a:r>
              <a:rPr sz="3200" b="1" i="1" dirty="0" err="1" smtClean="0"/>
              <a:t>Utili</a:t>
            </a:r>
            <a:r>
              <a:rPr lang="en-AU" sz="3200" b="1" i="1" dirty="0" smtClean="0"/>
              <a:t>s</a:t>
            </a:r>
            <a:r>
              <a:rPr sz="3200" b="1" i="1" dirty="0" err="1" smtClean="0"/>
              <a:t>atio</a:t>
            </a:r>
            <a:r>
              <a:rPr lang="en-AU" sz="3200" b="1" i="1" dirty="0" smtClean="0"/>
              <a:t>n</a:t>
            </a:r>
            <a:endParaRPr sz="3200" b="1" i="1" dirty="0"/>
          </a:p>
        </p:txBody>
      </p:sp>
      <p:sp>
        <p:nvSpPr>
          <p:cNvPr id="3" name="TextBox 2"/>
          <p:cNvSpPr txBox="1">
            <a:spLocks noChangeArrowheads="1"/>
          </p:cNvSpPr>
          <p:nvPr/>
        </p:nvSpPr>
        <p:spPr bwMode="auto">
          <a:xfrm>
            <a:off x="609600" y="980728"/>
            <a:ext cx="5690592"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182563" indent="-182563" eaLnBrk="1" hangingPunct="1">
              <a:buFont typeface="Arial" pitchFamily="34" charset="0"/>
              <a:buChar char="•"/>
            </a:pPr>
            <a:r>
              <a:rPr lang="en-US" sz="2400" dirty="0">
                <a:latin typeface="+mn-lt"/>
              </a:rPr>
              <a:t> Accessing food does not mean nutritional security</a:t>
            </a:r>
          </a:p>
          <a:p>
            <a:pPr eaLnBrk="1" hangingPunct="1"/>
            <a:endParaRPr lang="en-US" sz="2400" dirty="0">
              <a:latin typeface="+mn-lt"/>
            </a:endParaRPr>
          </a:p>
          <a:p>
            <a:pPr marL="176213" indent="-176213" eaLnBrk="1" hangingPunct="1">
              <a:buFont typeface="Arial" pitchFamily="34" charset="0"/>
              <a:buChar char="•"/>
            </a:pPr>
            <a:r>
              <a:rPr lang="en-AU" sz="2400" dirty="0" smtClean="0">
                <a:latin typeface="+mn-lt"/>
              </a:rPr>
              <a:t>Food </a:t>
            </a:r>
            <a:r>
              <a:rPr lang="en-AU" sz="2400" dirty="0">
                <a:latin typeface="+mn-lt"/>
              </a:rPr>
              <a:t>utilisation is still very much reliance on local food production. </a:t>
            </a:r>
            <a:endParaRPr lang="en-AU" sz="2400" dirty="0" smtClean="0">
              <a:latin typeface="+mn-lt"/>
            </a:endParaRPr>
          </a:p>
          <a:p>
            <a:pPr marL="176213" indent="-176213" eaLnBrk="1" hangingPunct="1">
              <a:buFont typeface="Arial" pitchFamily="34" charset="0"/>
              <a:buChar char="•"/>
            </a:pPr>
            <a:endParaRPr lang="en-AU" sz="2400" dirty="0" smtClean="0">
              <a:latin typeface="+mn-lt"/>
            </a:endParaRPr>
          </a:p>
          <a:p>
            <a:pPr marL="176213" indent="-176213" eaLnBrk="1" hangingPunct="1">
              <a:buFont typeface="Arial" pitchFamily="34" charset="0"/>
              <a:buChar char="•"/>
            </a:pPr>
            <a:r>
              <a:rPr lang="en-AU" sz="2400" dirty="0" smtClean="0">
                <a:latin typeface="+mn-lt"/>
              </a:rPr>
              <a:t>However</a:t>
            </a:r>
            <a:r>
              <a:rPr lang="en-AU" sz="2400" dirty="0">
                <a:latin typeface="+mn-lt"/>
              </a:rPr>
              <a:t>, there is a need to strengthen food production </a:t>
            </a:r>
            <a:r>
              <a:rPr lang="en-AU" sz="2400" dirty="0" smtClean="0">
                <a:latin typeface="+mn-lt"/>
              </a:rPr>
              <a:t>to </a:t>
            </a:r>
            <a:r>
              <a:rPr lang="en-AU" sz="2400" dirty="0">
                <a:latin typeface="+mn-lt"/>
              </a:rPr>
              <a:t>reverse the already established tendency for reliance on imported foods. </a:t>
            </a:r>
            <a:endParaRPr lang="en-AU" sz="2400" dirty="0" smtClean="0">
              <a:latin typeface="+mn-lt"/>
            </a:endParaRPr>
          </a:p>
          <a:p>
            <a:pPr marL="176213" indent="-176213" eaLnBrk="1" hangingPunct="1">
              <a:buFont typeface="Arial" pitchFamily="34" charset="0"/>
              <a:buChar char="•"/>
            </a:pPr>
            <a:endParaRPr lang="en-AU" sz="2400" dirty="0">
              <a:latin typeface="+mn-lt"/>
            </a:endParaRPr>
          </a:p>
          <a:p>
            <a:pPr marL="176213" indent="-176213" eaLnBrk="1" hangingPunct="1">
              <a:buFont typeface="Arial" pitchFamily="34" charset="0"/>
              <a:buChar char="•"/>
            </a:pPr>
            <a:r>
              <a:rPr lang="en-AU" sz="2400" dirty="0" smtClean="0">
                <a:latin typeface="+mn-lt"/>
              </a:rPr>
              <a:t>Diversification </a:t>
            </a:r>
            <a:r>
              <a:rPr lang="en-AU" sz="2400" dirty="0">
                <a:latin typeface="+mn-lt"/>
              </a:rPr>
              <a:t>of food production systems will ultimately </a:t>
            </a:r>
            <a:r>
              <a:rPr lang="en-AU" sz="2400" dirty="0" smtClean="0">
                <a:latin typeface="+mn-lt"/>
              </a:rPr>
              <a:t>increase diet diversity.</a:t>
            </a:r>
            <a:endParaRPr lang="en-US" sz="2400" dirty="0">
              <a:latin typeface="+mn-lt"/>
            </a:endParaRPr>
          </a:p>
        </p:txBody>
      </p:sp>
      <p:pic>
        <p:nvPicPr>
          <p:cNvPr id="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0192" y="1066801"/>
            <a:ext cx="2843808" cy="2290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267944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ox(i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ox(in)">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2"/>
          <p:cNvGraphicFramePr>
            <a:graphicFrameLocks noChangeAspect="1"/>
          </p:cNvGraphicFramePr>
          <p:nvPr/>
        </p:nvGraphicFramePr>
        <p:xfrm>
          <a:off x="152400" y="990600"/>
          <a:ext cx="8763000" cy="6172200"/>
        </p:xfrm>
        <a:graphic>
          <a:graphicData uri="http://schemas.openxmlformats.org/presentationml/2006/ole">
            <mc:AlternateContent xmlns:mc="http://schemas.openxmlformats.org/markup-compatibility/2006">
              <mc:Choice xmlns:v="urn:schemas-microsoft-com:vml" Requires="v">
                <p:oleObj spid="_x0000_s1085" name="Chart" r:id="rId3" imgW="3438431" imgH="2562217" progId="Excel.Chart.8">
                  <p:embed/>
                </p:oleObj>
              </mc:Choice>
              <mc:Fallback>
                <p:oleObj name="Chart" r:id="rId3" imgW="3438431" imgH="2562217" progId="Excel.Char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t="6897"/>
                      <a:stretch>
                        <a:fillRect/>
                      </a:stretch>
                    </p:blipFill>
                    <p:spPr bwMode="auto">
                      <a:xfrm>
                        <a:off x="152400" y="990600"/>
                        <a:ext cx="8763000" cy="617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27" name="Text Box 3"/>
          <p:cNvSpPr txBox="1">
            <a:spLocks noChangeArrowheads="1"/>
          </p:cNvSpPr>
          <p:nvPr/>
        </p:nvSpPr>
        <p:spPr bwMode="auto">
          <a:xfrm>
            <a:off x="822325" y="26511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a:latin typeface="Constantia" pitchFamily="18" charset="0"/>
              <a:cs typeface="Arial" pitchFamily="34" charset="0"/>
            </a:endParaRPr>
          </a:p>
        </p:txBody>
      </p:sp>
      <p:sp>
        <p:nvSpPr>
          <p:cNvPr id="411652" name="Text Box 4"/>
          <p:cNvSpPr txBox="1">
            <a:spLocks noChangeArrowheads="1"/>
          </p:cNvSpPr>
          <p:nvPr/>
        </p:nvSpPr>
        <p:spPr bwMode="auto">
          <a:xfrm>
            <a:off x="0" y="334963"/>
            <a:ext cx="9144000" cy="609398"/>
          </a:xfrm>
          <a:prstGeom prst="rect">
            <a:avLst/>
          </a:prstGeom>
          <a:noFill/>
          <a:ln w="9525">
            <a:noFill/>
            <a:miter lim="800000"/>
            <a:headEnd/>
            <a:tailEnd/>
          </a:ln>
          <a:effectLst/>
        </p:spPr>
        <p:txBody>
          <a:bodyPr>
            <a:spAutoFit/>
          </a:bodyPr>
          <a:lstStyle/>
          <a:p>
            <a:pPr algn="ctr" fontAlgn="auto">
              <a:lnSpc>
                <a:spcPct val="10000"/>
              </a:lnSpc>
              <a:spcBef>
                <a:spcPct val="100000"/>
              </a:spcBef>
              <a:spcAft>
                <a:spcPct val="10000"/>
              </a:spcAft>
              <a:defRPr/>
            </a:pPr>
            <a:r>
              <a:rPr lang="en-GB" sz="3600" b="1" dirty="0">
                <a:solidFill>
                  <a:srgbClr val="CC3300"/>
                </a:solidFill>
                <a:effectLst>
                  <a:outerShdw blurRad="38100" dist="38100" dir="2700000" algn="tl">
                    <a:srgbClr val="C0C0C0"/>
                  </a:outerShdw>
                </a:effectLst>
                <a:latin typeface="+mn-lt"/>
                <a:cs typeface="Arial" charset="0"/>
              </a:rPr>
              <a:t>DOUBLE </a:t>
            </a:r>
            <a:r>
              <a:rPr lang="en-GB" sz="3600" b="1" dirty="0" smtClean="0">
                <a:solidFill>
                  <a:srgbClr val="CC3300"/>
                </a:solidFill>
                <a:effectLst>
                  <a:outerShdw blurRad="38100" dist="38100" dir="2700000" algn="tl">
                    <a:srgbClr val="C0C0C0"/>
                  </a:outerShdw>
                </a:effectLst>
                <a:latin typeface="+mn-lt"/>
                <a:cs typeface="Arial" charset="0"/>
              </a:rPr>
              <a:t>BURDEN (WHO/SPC, 2009)</a:t>
            </a:r>
            <a:endParaRPr lang="en-GB" sz="3600" b="1" dirty="0">
              <a:solidFill>
                <a:srgbClr val="CC3300"/>
              </a:solidFill>
              <a:effectLst>
                <a:outerShdw blurRad="38100" dist="38100" dir="2700000" algn="tl">
                  <a:srgbClr val="C0C0C0"/>
                </a:outerShdw>
              </a:effectLst>
              <a:latin typeface="+mn-lt"/>
              <a:cs typeface="Arial" charset="0"/>
            </a:endParaRPr>
          </a:p>
          <a:p>
            <a:pPr algn="ctr" fontAlgn="auto">
              <a:lnSpc>
                <a:spcPct val="10000"/>
              </a:lnSpc>
              <a:spcBef>
                <a:spcPct val="100000"/>
              </a:spcBef>
              <a:spcAft>
                <a:spcPct val="10000"/>
              </a:spcAft>
              <a:defRPr/>
            </a:pPr>
            <a:r>
              <a:rPr lang="en-GB" sz="2400" b="1" dirty="0">
                <a:effectLst>
                  <a:outerShdw blurRad="38100" dist="38100" dir="2700000" algn="tl">
                    <a:srgbClr val="C0C0C0"/>
                  </a:outerShdw>
                </a:effectLst>
                <a:latin typeface="+mn-lt"/>
                <a:cs typeface="Arial" charset="0"/>
              </a:rPr>
              <a:t>Prevalence (%) of female anaemia and obesity in the Pacific</a:t>
            </a:r>
            <a:endParaRPr lang="en-US" sz="2400" b="1" dirty="0">
              <a:effectLst>
                <a:outerShdw blurRad="38100" dist="38100" dir="2700000" algn="tl">
                  <a:srgbClr val="C0C0C0"/>
                </a:outerShdw>
              </a:effectLst>
              <a:latin typeface="+mn-lt"/>
              <a:cs typeface="Arial" charset="0"/>
            </a:endParaRPr>
          </a:p>
        </p:txBody>
      </p:sp>
      <p:sp>
        <p:nvSpPr>
          <p:cNvPr id="1029" name="Text Box 5"/>
          <p:cNvSpPr txBox="1">
            <a:spLocks noChangeArrowheads="1"/>
          </p:cNvSpPr>
          <p:nvPr/>
        </p:nvSpPr>
        <p:spPr bwMode="auto">
          <a:xfrm>
            <a:off x="0" y="6597650"/>
            <a:ext cx="8697913"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100">
                <a:latin typeface="Constantia" pitchFamily="18" charset="0"/>
                <a:cs typeface="Arial" pitchFamily="34" charset="0"/>
              </a:rPr>
              <a:t>Source: Fortification in the Pacific. Technical item 5.5. Report of the 2007 WHO/SPC Meeting of Pacific Ministers of Health. WPRO Manila</a:t>
            </a:r>
          </a:p>
        </p:txBody>
      </p:sp>
    </p:spTree>
    <p:extLst>
      <p:ext uri="{BB962C8B-B14F-4D97-AF65-F5344CB8AC3E}">
        <p14:creationId xmlns:p14="http://schemas.microsoft.com/office/powerpoint/2010/main" val="8525502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Stability</a:t>
            </a:r>
            <a:endParaRPr lang="en-AU" dirty="0"/>
          </a:p>
        </p:txBody>
      </p:sp>
      <p:sp>
        <p:nvSpPr>
          <p:cNvPr id="3" name="Content Placeholder 2"/>
          <p:cNvSpPr>
            <a:spLocks noGrp="1"/>
          </p:cNvSpPr>
          <p:nvPr>
            <p:ph idx="1"/>
          </p:nvPr>
        </p:nvSpPr>
        <p:spPr/>
        <p:txBody>
          <a:bodyPr/>
          <a:lstStyle/>
          <a:p>
            <a:r>
              <a:rPr lang="en-AU" dirty="0" smtClean="0"/>
              <a:t>Climate Variability and impacts </a:t>
            </a:r>
          </a:p>
          <a:p>
            <a:r>
              <a:rPr lang="en-AU" dirty="0" smtClean="0"/>
              <a:t>HIES suggests low production</a:t>
            </a:r>
          </a:p>
          <a:p>
            <a:r>
              <a:rPr lang="en-AU" dirty="0" smtClean="0"/>
              <a:t>Low production diversity</a:t>
            </a:r>
          </a:p>
          <a:p>
            <a:r>
              <a:rPr lang="en-AU" dirty="0" smtClean="0"/>
              <a:t>Land access but topography of the island = production systems are vulnerable </a:t>
            </a:r>
          </a:p>
          <a:p>
            <a:r>
              <a:rPr lang="en-AU" dirty="0" smtClean="0"/>
              <a:t>Low income/income opportunities</a:t>
            </a:r>
          </a:p>
          <a:p>
            <a:endParaRPr lang="en-AU" dirty="0"/>
          </a:p>
        </p:txBody>
      </p:sp>
    </p:spTree>
    <p:extLst>
      <p:ext uri="{BB962C8B-B14F-4D97-AF65-F5344CB8AC3E}">
        <p14:creationId xmlns:p14="http://schemas.microsoft.com/office/powerpoint/2010/main" val="28516239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634082"/>
          </a:xfrm>
        </p:spPr>
        <p:txBody>
          <a:bodyPr>
            <a:normAutofit/>
          </a:bodyPr>
          <a:lstStyle/>
          <a:p>
            <a:pPr algn="l"/>
            <a:r>
              <a:rPr lang="en-AU" sz="2800" b="1" dirty="0" smtClean="0"/>
              <a:t>Table 12. Transect Walk Observations</a:t>
            </a:r>
            <a:endParaRPr lang="en-AU" sz="28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13566012"/>
              </p:ext>
            </p:extLst>
          </p:nvPr>
        </p:nvGraphicFramePr>
        <p:xfrm>
          <a:off x="251520" y="908720"/>
          <a:ext cx="8712968" cy="4782394"/>
        </p:xfrm>
        <a:graphic>
          <a:graphicData uri="http://schemas.openxmlformats.org/drawingml/2006/table">
            <a:tbl>
              <a:tblPr firstRow="1" firstCol="1" bandRow="1">
                <a:tableStyleId>{5C22544A-7EE6-4342-B048-85BDC9FD1C3A}</a:tableStyleId>
              </a:tblPr>
              <a:tblGrid>
                <a:gridCol w="3172564"/>
                <a:gridCol w="3812212"/>
                <a:gridCol w="1728192"/>
              </a:tblGrid>
              <a:tr h="148618">
                <a:tc>
                  <a:txBody>
                    <a:bodyPr/>
                    <a:lstStyle/>
                    <a:p>
                      <a:pPr marL="228600">
                        <a:lnSpc>
                          <a:spcPct val="115000"/>
                        </a:lnSpc>
                        <a:spcAft>
                          <a:spcPts val="0"/>
                        </a:spcAft>
                      </a:pPr>
                      <a:r>
                        <a:rPr lang="en-AU" sz="1600" b="0" dirty="0">
                          <a:effectLst/>
                        </a:rPr>
                        <a:t>The village &amp; Farming Systems </a:t>
                      </a:r>
                      <a:endParaRPr lang="en-AU" sz="1600" b="0" dirty="0">
                        <a:effectLst/>
                        <a:latin typeface="Calibri"/>
                        <a:ea typeface="Calibri"/>
                        <a:cs typeface="Times New Roman"/>
                      </a:endParaRPr>
                    </a:p>
                  </a:txBody>
                  <a:tcPr marL="48007" marR="48007" marT="7661" marB="0"/>
                </a:tc>
                <a:tc>
                  <a:txBody>
                    <a:bodyPr/>
                    <a:lstStyle/>
                    <a:p>
                      <a:pPr marL="228600">
                        <a:lnSpc>
                          <a:spcPct val="115000"/>
                        </a:lnSpc>
                        <a:spcAft>
                          <a:spcPts val="0"/>
                        </a:spcAft>
                      </a:pPr>
                      <a:r>
                        <a:rPr lang="en-AU" sz="1400" b="0">
                          <a:effectLst/>
                        </a:rPr>
                        <a:t>Main Type of Crops</a:t>
                      </a:r>
                      <a:endParaRPr lang="en-AU" sz="1400" b="0">
                        <a:effectLst/>
                        <a:latin typeface="Calibri"/>
                        <a:ea typeface="Calibri"/>
                        <a:cs typeface="Times New Roman"/>
                      </a:endParaRPr>
                    </a:p>
                  </a:txBody>
                  <a:tcPr marL="48007" marR="48007" marT="7661" marB="0"/>
                </a:tc>
                <a:tc>
                  <a:txBody>
                    <a:bodyPr/>
                    <a:lstStyle/>
                    <a:p>
                      <a:pPr marL="228600">
                        <a:lnSpc>
                          <a:spcPct val="115000"/>
                        </a:lnSpc>
                        <a:spcAft>
                          <a:spcPts val="0"/>
                        </a:spcAft>
                      </a:pPr>
                      <a:r>
                        <a:rPr lang="en-AU" sz="1400" b="0">
                          <a:effectLst/>
                        </a:rPr>
                        <a:t>Livestock</a:t>
                      </a:r>
                      <a:endParaRPr lang="en-AU" sz="1400" b="0">
                        <a:effectLst/>
                        <a:latin typeface="Calibri"/>
                        <a:ea typeface="Calibri"/>
                        <a:cs typeface="Times New Roman"/>
                      </a:endParaRPr>
                    </a:p>
                  </a:txBody>
                  <a:tcPr marL="48007" marR="48007" marT="7661" marB="0"/>
                </a:tc>
              </a:tr>
              <a:tr h="4377344">
                <a:tc>
                  <a:txBody>
                    <a:bodyPr/>
                    <a:lstStyle/>
                    <a:p>
                      <a:pPr>
                        <a:lnSpc>
                          <a:spcPct val="115000"/>
                        </a:lnSpc>
                        <a:spcAft>
                          <a:spcPts val="0"/>
                        </a:spcAft>
                      </a:pPr>
                      <a:r>
                        <a:rPr lang="en-AU" sz="1600" b="0" u="sng" dirty="0" smtClean="0">
                          <a:effectLst/>
                        </a:rPr>
                        <a:t>Issues</a:t>
                      </a:r>
                      <a:r>
                        <a:rPr lang="en-AU" sz="1600" b="0" u="sng" dirty="0">
                          <a:effectLst/>
                        </a:rPr>
                        <a:t>:</a:t>
                      </a:r>
                      <a:endParaRPr lang="en-AU" sz="1600" b="0" dirty="0">
                        <a:effectLst/>
                      </a:endParaRPr>
                    </a:p>
                    <a:p>
                      <a:pPr marL="342900" lvl="0" indent="-342900">
                        <a:lnSpc>
                          <a:spcPct val="115000"/>
                        </a:lnSpc>
                        <a:spcAft>
                          <a:spcPts val="0"/>
                        </a:spcAft>
                        <a:buFont typeface="Symbol"/>
                        <a:buChar char=""/>
                      </a:pPr>
                      <a:r>
                        <a:rPr lang="en-AU" sz="1600" b="0" dirty="0">
                          <a:effectLst/>
                        </a:rPr>
                        <a:t>Village is located in valley near the coastal area, vulnerable to natural disasters and sea level rise</a:t>
                      </a:r>
                    </a:p>
                    <a:p>
                      <a:pPr marL="342900" lvl="0" indent="-342900">
                        <a:lnSpc>
                          <a:spcPct val="115000"/>
                        </a:lnSpc>
                        <a:spcAft>
                          <a:spcPts val="0"/>
                        </a:spcAft>
                        <a:buFont typeface="Symbol"/>
                        <a:buChar char=""/>
                      </a:pPr>
                      <a:r>
                        <a:rPr lang="en-AU" sz="1600" b="0" dirty="0">
                          <a:effectLst/>
                        </a:rPr>
                        <a:t>Limited access to communication and basic services</a:t>
                      </a:r>
                    </a:p>
                    <a:p>
                      <a:pPr marL="342900" lvl="0" indent="-342900">
                        <a:lnSpc>
                          <a:spcPct val="115000"/>
                        </a:lnSpc>
                        <a:spcAft>
                          <a:spcPts val="0"/>
                        </a:spcAft>
                        <a:buFont typeface="Symbol"/>
                        <a:buChar char=""/>
                      </a:pPr>
                      <a:r>
                        <a:rPr lang="en-AU" sz="1600" b="0" dirty="0">
                          <a:effectLst/>
                        </a:rPr>
                        <a:t>Need diversification of agroforestry species</a:t>
                      </a:r>
                    </a:p>
                    <a:p>
                      <a:pPr marL="342900" lvl="0" indent="-342900">
                        <a:lnSpc>
                          <a:spcPct val="115000"/>
                        </a:lnSpc>
                        <a:spcAft>
                          <a:spcPts val="0"/>
                        </a:spcAft>
                        <a:buFont typeface="Symbol"/>
                        <a:buChar char=""/>
                      </a:pPr>
                      <a:r>
                        <a:rPr lang="en-AU" sz="1600" b="0" dirty="0">
                          <a:effectLst/>
                        </a:rPr>
                        <a:t>Need proper spacing recommendations</a:t>
                      </a:r>
                    </a:p>
                    <a:p>
                      <a:pPr marL="342900" lvl="0" indent="-342900">
                        <a:lnSpc>
                          <a:spcPct val="115000"/>
                        </a:lnSpc>
                        <a:spcAft>
                          <a:spcPts val="0"/>
                        </a:spcAft>
                        <a:buFont typeface="Symbol"/>
                        <a:buChar char=""/>
                      </a:pPr>
                      <a:r>
                        <a:rPr lang="en-AU" sz="1600" b="0" dirty="0">
                          <a:effectLst/>
                        </a:rPr>
                        <a:t>Area is vulnerable to landslides due to steep mountain (need proper farming systems for </a:t>
                      </a:r>
                      <a:r>
                        <a:rPr lang="en-AU" sz="1600" b="0" dirty="0" err="1">
                          <a:effectLst/>
                        </a:rPr>
                        <a:t>slopy</a:t>
                      </a:r>
                      <a:r>
                        <a:rPr lang="en-AU" sz="1600" b="0" dirty="0">
                          <a:effectLst/>
                        </a:rPr>
                        <a:t> lands)</a:t>
                      </a:r>
                      <a:endParaRPr lang="en-AU" sz="1600" b="0" dirty="0">
                        <a:effectLst/>
                        <a:latin typeface="Calibri"/>
                        <a:ea typeface="Calibri"/>
                        <a:cs typeface="Times New Roman"/>
                      </a:endParaRPr>
                    </a:p>
                  </a:txBody>
                  <a:tcPr marL="48007" marR="48007" marT="7661" marB="0"/>
                </a:tc>
                <a:tc>
                  <a:txBody>
                    <a:bodyPr/>
                    <a:lstStyle/>
                    <a:p>
                      <a:pPr algn="just">
                        <a:lnSpc>
                          <a:spcPct val="115000"/>
                        </a:lnSpc>
                        <a:spcAft>
                          <a:spcPts val="0"/>
                        </a:spcAft>
                      </a:pPr>
                      <a:r>
                        <a:rPr lang="en-AU" sz="1400" b="0" u="sng" dirty="0" smtClean="0">
                          <a:effectLst/>
                        </a:rPr>
                        <a:t>Issues</a:t>
                      </a:r>
                      <a:r>
                        <a:rPr lang="en-AU" sz="1400" b="0" u="sng" dirty="0">
                          <a:effectLst/>
                        </a:rPr>
                        <a:t>: </a:t>
                      </a:r>
                      <a:endParaRPr lang="en-AU" sz="1400" b="0" dirty="0">
                        <a:effectLst/>
                      </a:endParaRPr>
                    </a:p>
                    <a:p>
                      <a:pPr marL="342900" lvl="0" indent="-342900" algn="just">
                        <a:lnSpc>
                          <a:spcPct val="115000"/>
                        </a:lnSpc>
                        <a:spcAft>
                          <a:spcPts val="0"/>
                        </a:spcAft>
                        <a:buFont typeface="Symbol"/>
                        <a:buChar char=""/>
                      </a:pPr>
                      <a:r>
                        <a:rPr lang="en-AU" sz="1400" b="0" dirty="0">
                          <a:effectLst/>
                        </a:rPr>
                        <a:t>Copra is the main source of income but with the limited transport, copra is usually not sold; </a:t>
                      </a:r>
                      <a:endParaRPr lang="en-AU" sz="1400" b="0" dirty="0" smtClean="0">
                        <a:effectLst/>
                      </a:endParaRPr>
                    </a:p>
                    <a:p>
                      <a:pPr marL="342900" lvl="0" indent="-342900" algn="just">
                        <a:lnSpc>
                          <a:spcPct val="115000"/>
                        </a:lnSpc>
                        <a:spcAft>
                          <a:spcPts val="0"/>
                        </a:spcAft>
                        <a:buFont typeface="Symbol"/>
                        <a:buChar char=""/>
                      </a:pPr>
                      <a:r>
                        <a:rPr lang="en-AU" sz="1400" b="0" dirty="0" smtClean="0">
                          <a:effectLst/>
                        </a:rPr>
                        <a:t>limited </a:t>
                      </a:r>
                      <a:r>
                        <a:rPr lang="en-AU" sz="1400" b="0" dirty="0">
                          <a:effectLst/>
                        </a:rPr>
                        <a:t>diversity</a:t>
                      </a:r>
                    </a:p>
                    <a:p>
                      <a:pPr marL="342900" lvl="0" indent="-342900" algn="just">
                        <a:lnSpc>
                          <a:spcPct val="115000"/>
                        </a:lnSpc>
                        <a:spcAft>
                          <a:spcPts val="0"/>
                        </a:spcAft>
                        <a:buFont typeface="Symbol"/>
                        <a:buChar char=""/>
                      </a:pPr>
                      <a:r>
                        <a:rPr lang="en-AU" sz="1400" b="0" dirty="0">
                          <a:effectLst/>
                        </a:rPr>
                        <a:t>Nutrient and pest and disease problems observed on root crops</a:t>
                      </a:r>
                    </a:p>
                    <a:p>
                      <a:pPr marL="342900" lvl="0" indent="-342900" algn="just">
                        <a:lnSpc>
                          <a:spcPct val="115000"/>
                        </a:lnSpc>
                        <a:spcAft>
                          <a:spcPts val="0"/>
                        </a:spcAft>
                        <a:buFont typeface="Symbol"/>
                        <a:buChar char=""/>
                      </a:pPr>
                      <a:r>
                        <a:rPr lang="en-AU" sz="1400" b="0" dirty="0">
                          <a:effectLst/>
                        </a:rPr>
                        <a:t>Fruit fly on citrus fruits</a:t>
                      </a:r>
                    </a:p>
                    <a:p>
                      <a:pPr marL="342900" lvl="0" indent="-342900" algn="just">
                        <a:lnSpc>
                          <a:spcPct val="115000"/>
                        </a:lnSpc>
                        <a:spcAft>
                          <a:spcPts val="0"/>
                        </a:spcAft>
                        <a:buFont typeface="Symbol"/>
                        <a:buChar char=""/>
                      </a:pPr>
                      <a:r>
                        <a:rPr lang="en-AU" sz="1400" b="0" dirty="0">
                          <a:effectLst/>
                        </a:rPr>
                        <a:t>Anthracnose disease affecting yams </a:t>
                      </a:r>
                    </a:p>
                    <a:p>
                      <a:pPr marL="342900" lvl="0" indent="-342900" algn="just">
                        <a:lnSpc>
                          <a:spcPct val="115000"/>
                        </a:lnSpc>
                        <a:spcAft>
                          <a:spcPts val="0"/>
                        </a:spcAft>
                        <a:buFont typeface="Symbol"/>
                        <a:buChar char=""/>
                      </a:pPr>
                      <a:r>
                        <a:rPr lang="en-AU" sz="1400" b="0" dirty="0">
                          <a:effectLst/>
                        </a:rPr>
                        <a:t>Limited diversity of Vegetables; Insect boring on </a:t>
                      </a:r>
                      <a:r>
                        <a:rPr lang="en-AU" sz="1400" b="0" dirty="0" err="1">
                          <a:effectLst/>
                        </a:rPr>
                        <a:t>bele</a:t>
                      </a:r>
                      <a:r>
                        <a:rPr lang="en-AU" sz="1400" b="0" dirty="0">
                          <a:effectLst/>
                        </a:rPr>
                        <a:t> leaves</a:t>
                      </a:r>
                      <a:endParaRPr lang="en-AU" sz="1400" b="0" dirty="0">
                        <a:effectLst/>
                        <a:latin typeface="Times New Roman"/>
                        <a:ea typeface="Times New Roman"/>
                        <a:cs typeface="Times New Roman"/>
                      </a:endParaRPr>
                    </a:p>
                  </a:txBody>
                  <a:tcPr marL="48007" marR="48007" marT="7661" marB="0"/>
                </a:tc>
                <a:tc>
                  <a:txBody>
                    <a:bodyPr/>
                    <a:lstStyle/>
                    <a:p>
                      <a:pPr>
                        <a:lnSpc>
                          <a:spcPct val="115000"/>
                        </a:lnSpc>
                        <a:spcAft>
                          <a:spcPts val="0"/>
                        </a:spcAft>
                      </a:pPr>
                      <a:r>
                        <a:rPr lang="en-AU" sz="1400" b="0" u="sng" dirty="0" smtClean="0">
                          <a:effectLst/>
                        </a:rPr>
                        <a:t>Issues</a:t>
                      </a:r>
                      <a:r>
                        <a:rPr lang="en-AU" sz="1400" b="0" u="sng" dirty="0">
                          <a:effectLst/>
                        </a:rPr>
                        <a:t>: </a:t>
                      </a:r>
                      <a:endParaRPr lang="en-AU" sz="1400" b="0" dirty="0">
                        <a:effectLst/>
                      </a:endParaRPr>
                    </a:p>
                    <a:p>
                      <a:pPr marL="342900" lvl="0" indent="-342900">
                        <a:lnSpc>
                          <a:spcPct val="115000"/>
                        </a:lnSpc>
                        <a:spcAft>
                          <a:spcPts val="0"/>
                        </a:spcAft>
                        <a:buFont typeface="Symbol"/>
                        <a:buChar char=""/>
                      </a:pPr>
                      <a:r>
                        <a:rPr lang="en-AU" sz="1400" b="0" dirty="0">
                          <a:effectLst/>
                        </a:rPr>
                        <a:t>Very limited livestock number observed </a:t>
                      </a:r>
                    </a:p>
                    <a:p>
                      <a:pPr marL="342900" lvl="0" indent="-342900">
                        <a:lnSpc>
                          <a:spcPct val="115000"/>
                        </a:lnSpc>
                        <a:spcAft>
                          <a:spcPts val="0"/>
                        </a:spcAft>
                        <a:buFont typeface="Symbol"/>
                        <a:buChar char=""/>
                      </a:pPr>
                      <a:r>
                        <a:rPr lang="en-AU" sz="1400" b="0" dirty="0">
                          <a:effectLst/>
                        </a:rPr>
                        <a:t>Communities indicated that the number of livestock is decreasing resulting in low land based protein source for communities</a:t>
                      </a:r>
                    </a:p>
                    <a:p>
                      <a:pPr marL="342900" lvl="0" indent="-342900">
                        <a:lnSpc>
                          <a:spcPct val="115000"/>
                        </a:lnSpc>
                        <a:spcAft>
                          <a:spcPts val="0"/>
                        </a:spcAft>
                        <a:buFont typeface="Symbol"/>
                        <a:buChar char=""/>
                      </a:pPr>
                      <a:r>
                        <a:rPr lang="en-AU" sz="1400" b="0" dirty="0">
                          <a:effectLst/>
                        </a:rPr>
                        <a:t>Need to increase land protein based</a:t>
                      </a:r>
                      <a:endParaRPr lang="en-AU" sz="1400" b="0" dirty="0">
                        <a:effectLst/>
                        <a:latin typeface="Calibri"/>
                        <a:ea typeface="Calibri"/>
                        <a:cs typeface="Times New Roman"/>
                      </a:endParaRPr>
                    </a:p>
                  </a:txBody>
                  <a:tcPr marL="48007" marR="48007" marT="7661" marB="0"/>
                </a:tc>
              </a:tr>
            </a:tbl>
          </a:graphicData>
        </a:graphic>
      </p:graphicFrame>
    </p:spTree>
    <p:extLst>
      <p:ext uri="{BB962C8B-B14F-4D97-AF65-F5344CB8AC3E}">
        <p14:creationId xmlns:p14="http://schemas.microsoft.com/office/powerpoint/2010/main" val="1101505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3200" b="1" dirty="0" smtClean="0"/>
              <a:t>Major Issues Identified from the Study</a:t>
            </a:r>
            <a:endParaRPr lang="en-AU" sz="3200" b="1" dirty="0"/>
          </a:p>
        </p:txBody>
      </p:sp>
      <p:sp>
        <p:nvSpPr>
          <p:cNvPr id="3" name="Content Placeholder 2"/>
          <p:cNvSpPr>
            <a:spLocks noGrp="1"/>
          </p:cNvSpPr>
          <p:nvPr>
            <p:ph idx="1"/>
          </p:nvPr>
        </p:nvSpPr>
        <p:spPr/>
        <p:txBody>
          <a:bodyPr>
            <a:normAutofit fontScale="85000" lnSpcReduction="10000"/>
          </a:bodyPr>
          <a:lstStyle/>
          <a:p>
            <a:r>
              <a:rPr lang="en-AU" dirty="0"/>
              <a:t>CC variability and change impacting different sectors</a:t>
            </a:r>
          </a:p>
          <a:p>
            <a:r>
              <a:rPr lang="en-AU" dirty="0"/>
              <a:t>Limited capacity in CC and DRM </a:t>
            </a:r>
          </a:p>
          <a:p>
            <a:r>
              <a:rPr lang="en-AU" dirty="0" smtClean="0"/>
              <a:t>Food Insecure</a:t>
            </a:r>
          </a:p>
          <a:p>
            <a:r>
              <a:rPr lang="en-AU" dirty="0" smtClean="0"/>
              <a:t>Low Income</a:t>
            </a:r>
          </a:p>
          <a:p>
            <a:r>
              <a:rPr lang="en-AU" dirty="0" smtClean="0"/>
              <a:t>Tendency to rely on food imports</a:t>
            </a:r>
          </a:p>
          <a:p>
            <a:r>
              <a:rPr lang="en-AU" dirty="0" smtClean="0"/>
              <a:t>Topography (vulnerability)</a:t>
            </a:r>
          </a:p>
          <a:p>
            <a:r>
              <a:rPr lang="en-AU" dirty="0" smtClean="0"/>
              <a:t>Limited diversity </a:t>
            </a:r>
          </a:p>
          <a:p>
            <a:r>
              <a:rPr lang="en-AU" dirty="0" smtClean="0"/>
              <a:t>Low food production</a:t>
            </a:r>
            <a:endParaRPr lang="en-AU" dirty="0"/>
          </a:p>
          <a:p>
            <a:r>
              <a:rPr lang="en-AU" dirty="0" smtClean="0"/>
              <a:t>Production problems (Soil fertility/pests and diseases)</a:t>
            </a:r>
          </a:p>
        </p:txBody>
      </p:sp>
    </p:spTree>
    <p:extLst>
      <p:ext uri="{BB962C8B-B14F-4D97-AF65-F5344CB8AC3E}">
        <p14:creationId xmlns:p14="http://schemas.microsoft.com/office/powerpoint/2010/main" val="14257198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AU" sz="2800" b="1" dirty="0"/>
              <a:t>RECOMMENDATIONS AND ADAPTATION STRATEGIES</a:t>
            </a:r>
            <a:r>
              <a:rPr lang="en-AU" sz="2800" dirty="0"/>
              <a:t/>
            </a:r>
            <a:br>
              <a:rPr lang="en-AU" sz="2800" dirty="0"/>
            </a:br>
            <a:endParaRPr lang="en-AU" sz="2800" dirty="0"/>
          </a:p>
        </p:txBody>
      </p:sp>
      <p:sp>
        <p:nvSpPr>
          <p:cNvPr id="3" name="Content Placeholder 2"/>
          <p:cNvSpPr>
            <a:spLocks noGrp="1"/>
          </p:cNvSpPr>
          <p:nvPr>
            <p:ph idx="1"/>
          </p:nvPr>
        </p:nvSpPr>
        <p:spPr>
          <a:xfrm>
            <a:off x="457200" y="1124744"/>
            <a:ext cx="8229600" cy="5001419"/>
          </a:xfrm>
        </p:spPr>
        <p:txBody>
          <a:bodyPr>
            <a:normAutofit fontScale="77500" lnSpcReduction="20000"/>
          </a:bodyPr>
          <a:lstStyle/>
          <a:p>
            <a:r>
              <a:rPr lang="en-AU" dirty="0" smtClean="0"/>
              <a:t>From </a:t>
            </a:r>
            <a:r>
              <a:rPr lang="en-AU" dirty="0"/>
              <a:t>the results of this study (High Vulnerability to Climate Change and Food Security Risks) and in line with the SPC/USAID project purpose (</a:t>
            </a:r>
            <a:r>
              <a:rPr lang="en-AU" i="1" dirty="0"/>
              <a:t>Enhanced Climate Change Resilience of Food Production Systems), </a:t>
            </a:r>
            <a:r>
              <a:rPr lang="en-AU" dirty="0"/>
              <a:t>below are some adaptation strategies the project will focus on:</a:t>
            </a:r>
          </a:p>
          <a:p>
            <a:pPr lvl="1"/>
            <a:r>
              <a:rPr lang="en-US" dirty="0" smtClean="0"/>
              <a:t>Social </a:t>
            </a:r>
            <a:r>
              <a:rPr lang="en-US" dirty="0"/>
              <a:t>strengthening</a:t>
            </a:r>
            <a:endParaRPr lang="en-AU" dirty="0"/>
          </a:p>
          <a:p>
            <a:pPr lvl="1"/>
            <a:r>
              <a:rPr lang="en-US" dirty="0"/>
              <a:t>Diversification of food production systems in order to ultimately diversify diet</a:t>
            </a:r>
            <a:endParaRPr lang="en-AU" dirty="0"/>
          </a:p>
          <a:p>
            <a:pPr lvl="1"/>
            <a:r>
              <a:rPr lang="en-US" dirty="0"/>
              <a:t>Introduction of hardy crop varieties</a:t>
            </a:r>
            <a:endParaRPr lang="en-AU" dirty="0"/>
          </a:p>
          <a:p>
            <a:pPr lvl="1"/>
            <a:r>
              <a:rPr lang="en-US" dirty="0"/>
              <a:t>Introduction of hardy livestock breeds</a:t>
            </a:r>
            <a:endParaRPr lang="en-AU" dirty="0"/>
          </a:p>
          <a:p>
            <a:pPr lvl="1"/>
            <a:r>
              <a:rPr lang="en-US" dirty="0"/>
              <a:t>Development of demonstration farms (both crop and livestock)</a:t>
            </a:r>
            <a:endParaRPr lang="en-AU" dirty="0"/>
          </a:p>
          <a:p>
            <a:pPr lvl="1"/>
            <a:r>
              <a:rPr lang="en-US" dirty="0"/>
              <a:t>Capacity Building in all areas of intervention including climate change and disaster risk reduction programs</a:t>
            </a:r>
            <a:endParaRPr lang="en-AU" dirty="0"/>
          </a:p>
          <a:p>
            <a:endParaRPr lang="en-AU" dirty="0"/>
          </a:p>
        </p:txBody>
      </p:sp>
    </p:spTree>
    <p:extLst>
      <p:ext uri="{BB962C8B-B14F-4D97-AF65-F5344CB8AC3E}">
        <p14:creationId xmlns:p14="http://schemas.microsoft.com/office/powerpoint/2010/main" val="9512320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Project </a:t>
            </a:r>
            <a:r>
              <a:rPr lang="en-AU" dirty="0" err="1" smtClean="0"/>
              <a:t>Logframe</a:t>
            </a:r>
            <a:r>
              <a:rPr lang="en-AU" dirty="0" smtClean="0"/>
              <a:t> (Refer to Handout)</a:t>
            </a:r>
            <a:endParaRPr lang="en-AU" dirty="0"/>
          </a:p>
        </p:txBody>
      </p:sp>
      <p:graphicFrame>
        <p:nvGraphicFramePr>
          <p:cNvPr id="4" name="Table 3"/>
          <p:cNvGraphicFramePr>
            <a:graphicFrameLocks noGrp="1"/>
          </p:cNvGraphicFramePr>
          <p:nvPr>
            <p:extLst>
              <p:ext uri="{D42A27DB-BD31-4B8C-83A1-F6EECF244321}">
                <p14:modId xmlns:p14="http://schemas.microsoft.com/office/powerpoint/2010/main" val="2564020475"/>
              </p:ext>
            </p:extLst>
          </p:nvPr>
        </p:nvGraphicFramePr>
        <p:xfrm>
          <a:off x="179512" y="1700808"/>
          <a:ext cx="8856984" cy="4752528"/>
        </p:xfrm>
        <a:graphic>
          <a:graphicData uri="http://schemas.openxmlformats.org/drawingml/2006/table">
            <a:tbl>
              <a:tblPr>
                <a:tableStyleId>{5C22544A-7EE6-4342-B048-85BDC9FD1C3A}</a:tableStyleId>
              </a:tblPr>
              <a:tblGrid>
                <a:gridCol w="1462622"/>
                <a:gridCol w="1625134"/>
                <a:gridCol w="1379114"/>
                <a:gridCol w="1464872"/>
                <a:gridCol w="1056338"/>
                <a:gridCol w="1868904"/>
              </a:tblGrid>
              <a:tr h="950506">
                <a:tc>
                  <a:txBody>
                    <a:bodyPr/>
                    <a:lstStyle/>
                    <a:p>
                      <a:pPr algn="just">
                        <a:lnSpc>
                          <a:spcPct val="115000"/>
                        </a:lnSpc>
                        <a:spcAft>
                          <a:spcPts val="0"/>
                        </a:spcAft>
                      </a:pPr>
                      <a:r>
                        <a:rPr lang="en-US" sz="1600" b="1" dirty="0">
                          <a:effectLst/>
                        </a:rPr>
                        <a:t>Objectives &amp; activities</a:t>
                      </a:r>
                      <a:endParaRPr lang="en-AU" sz="1600" b="1" dirty="0">
                        <a:effectLst/>
                        <a:latin typeface="Times New Roman"/>
                        <a:ea typeface="Times New Roman"/>
                        <a:cs typeface="Times New Roman"/>
                      </a:endParaRPr>
                    </a:p>
                  </a:txBody>
                  <a:tcPr marL="17290" marR="17290" marT="0" marB="0"/>
                </a:tc>
                <a:tc>
                  <a:txBody>
                    <a:bodyPr/>
                    <a:lstStyle/>
                    <a:p>
                      <a:pPr algn="just">
                        <a:lnSpc>
                          <a:spcPct val="115000"/>
                        </a:lnSpc>
                        <a:spcAft>
                          <a:spcPts val="0"/>
                        </a:spcAft>
                      </a:pPr>
                      <a:r>
                        <a:rPr lang="en-US" sz="1600" b="1">
                          <a:effectLst/>
                        </a:rPr>
                        <a:t>Objectives Verifiable Indicators (OVIs)</a:t>
                      </a:r>
                      <a:endParaRPr lang="en-AU" sz="1600" b="1">
                        <a:effectLst/>
                        <a:latin typeface="Times New Roman"/>
                        <a:ea typeface="Times New Roman"/>
                        <a:cs typeface="Times New Roman"/>
                      </a:endParaRPr>
                    </a:p>
                  </a:txBody>
                  <a:tcPr marL="17290" marR="17290" marT="0" marB="0"/>
                </a:tc>
                <a:tc>
                  <a:txBody>
                    <a:bodyPr/>
                    <a:lstStyle/>
                    <a:p>
                      <a:pPr algn="just">
                        <a:lnSpc>
                          <a:spcPct val="115000"/>
                        </a:lnSpc>
                        <a:spcAft>
                          <a:spcPts val="0"/>
                        </a:spcAft>
                      </a:pPr>
                      <a:r>
                        <a:rPr lang="en-US" sz="1600" b="1">
                          <a:effectLst/>
                        </a:rPr>
                        <a:t>Baseline</a:t>
                      </a:r>
                      <a:endParaRPr lang="en-AU" sz="1600" b="1">
                        <a:effectLst/>
                        <a:latin typeface="Times New Roman"/>
                        <a:ea typeface="Times New Roman"/>
                        <a:cs typeface="Times New Roman"/>
                      </a:endParaRPr>
                    </a:p>
                  </a:txBody>
                  <a:tcPr marL="17290" marR="17290" marT="0" marB="0"/>
                </a:tc>
                <a:tc>
                  <a:txBody>
                    <a:bodyPr/>
                    <a:lstStyle/>
                    <a:p>
                      <a:pPr algn="just">
                        <a:lnSpc>
                          <a:spcPct val="115000"/>
                        </a:lnSpc>
                        <a:spcAft>
                          <a:spcPts val="0"/>
                        </a:spcAft>
                      </a:pPr>
                      <a:r>
                        <a:rPr lang="en-US" sz="1600" b="1">
                          <a:effectLst/>
                        </a:rPr>
                        <a:t>End of the Project</a:t>
                      </a:r>
                      <a:endParaRPr lang="en-AU" sz="1600" b="1">
                        <a:effectLst/>
                        <a:latin typeface="Times New Roman"/>
                        <a:ea typeface="Times New Roman"/>
                        <a:cs typeface="Times New Roman"/>
                      </a:endParaRPr>
                    </a:p>
                  </a:txBody>
                  <a:tcPr marL="17290" marR="17290" marT="0" marB="0"/>
                </a:tc>
                <a:tc>
                  <a:txBody>
                    <a:bodyPr/>
                    <a:lstStyle/>
                    <a:p>
                      <a:pPr algn="just">
                        <a:lnSpc>
                          <a:spcPct val="115000"/>
                        </a:lnSpc>
                        <a:spcAft>
                          <a:spcPts val="0"/>
                        </a:spcAft>
                      </a:pPr>
                      <a:r>
                        <a:rPr lang="en-US" sz="1600" b="1">
                          <a:effectLst/>
                        </a:rPr>
                        <a:t>Means of Verification (MOVS)</a:t>
                      </a:r>
                      <a:endParaRPr lang="en-AU" sz="1600" b="1">
                        <a:effectLst/>
                        <a:latin typeface="Times New Roman"/>
                        <a:ea typeface="Times New Roman"/>
                        <a:cs typeface="Times New Roman"/>
                      </a:endParaRPr>
                    </a:p>
                  </a:txBody>
                  <a:tcPr marL="17290" marR="17290" marT="0" marB="0"/>
                </a:tc>
                <a:tc>
                  <a:txBody>
                    <a:bodyPr/>
                    <a:lstStyle/>
                    <a:p>
                      <a:pPr algn="just">
                        <a:lnSpc>
                          <a:spcPct val="115000"/>
                        </a:lnSpc>
                        <a:spcAft>
                          <a:spcPts val="0"/>
                        </a:spcAft>
                      </a:pPr>
                      <a:r>
                        <a:rPr lang="en-US" sz="1600" b="1" dirty="0">
                          <a:effectLst/>
                        </a:rPr>
                        <a:t>Assumptions</a:t>
                      </a:r>
                      <a:endParaRPr lang="en-AU" sz="1600" b="1" dirty="0">
                        <a:effectLst/>
                        <a:latin typeface="Times New Roman"/>
                        <a:ea typeface="Times New Roman"/>
                        <a:cs typeface="Times New Roman"/>
                      </a:endParaRPr>
                    </a:p>
                  </a:txBody>
                  <a:tcPr marL="17290" marR="17290" marT="0" marB="0"/>
                </a:tc>
              </a:tr>
              <a:tr h="316835">
                <a:tc gridSpan="6">
                  <a:txBody>
                    <a:bodyPr/>
                    <a:lstStyle/>
                    <a:p>
                      <a:pPr algn="just">
                        <a:lnSpc>
                          <a:spcPct val="115000"/>
                        </a:lnSpc>
                        <a:spcAft>
                          <a:spcPts val="0"/>
                        </a:spcAft>
                      </a:pPr>
                      <a:r>
                        <a:rPr lang="en-US" sz="1600">
                          <a:effectLst/>
                        </a:rPr>
                        <a:t>GOAL: Agriculture production and productivity increased</a:t>
                      </a:r>
                      <a:endParaRPr lang="en-AU" sz="1600">
                        <a:effectLst/>
                        <a:latin typeface="Times New Roman"/>
                        <a:ea typeface="Times New Roman"/>
                        <a:cs typeface="Times New Roman"/>
                      </a:endParaRPr>
                    </a:p>
                  </a:txBody>
                  <a:tcPr marL="17290" marR="17290" marT="0" marB="0"/>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r>
              <a:tr h="3485187">
                <a:tc>
                  <a:txBody>
                    <a:bodyPr/>
                    <a:lstStyle/>
                    <a:p>
                      <a:pPr algn="just">
                        <a:lnSpc>
                          <a:spcPct val="115000"/>
                        </a:lnSpc>
                        <a:spcAft>
                          <a:spcPts val="0"/>
                        </a:spcAft>
                      </a:pPr>
                      <a:r>
                        <a:rPr lang="en-US" sz="1600" kern="1200">
                          <a:effectLst/>
                        </a:rPr>
                        <a:t>PURPOSE: </a:t>
                      </a:r>
                      <a:endParaRPr lang="en-AU" sz="1600">
                        <a:effectLst/>
                      </a:endParaRPr>
                    </a:p>
                    <a:p>
                      <a:pPr>
                        <a:lnSpc>
                          <a:spcPct val="115000"/>
                        </a:lnSpc>
                        <a:spcAft>
                          <a:spcPts val="0"/>
                        </a:spcAft>
                      </a:pPr>
                      <a:r>
                        <a:rPr lang="en-AU" sz="1600" kern="1200">
                          <a:effectLst/>
                        </a:rPr>
                        <a:t>Resiliency of Agriculture production  systems strengthened</a:t>
                      </a:r>
                      <a:endParaRPr lang="en-AU" sz="1600">
                        <a:effectLst/>
                        <a:latin typeface="Calibri"/>
                        <a:ea typeface="Times New Roman"/>
                        <a:cs typeface="Times New Roman"/>
                      </a:endParaRPr>
                    </a:p>
                  </a:txBody>
                  <a:tcPr marL="17290" marR="17290" marT="0" marB="0"/>
                </a:tc>
                <a:tc>
                  <a:txBody>
                    <a:bodyPr/>
                    <a:lstStyle/>
                    <a:p>
                      <a:pPr marL="342900" lvl="0" indent="-342900" algn="just">
                        <a:lnSpc>
                          <a:spcPct val="115000"/>
                        </a:lnSpc>
                        <a:spcAft>
                          <a:spcPts val="0"/>
                        </a:spcAft>
                        <a:buFont typeface="Symbol"/>
                        <a:buChar char=""/>
                        <a:tabLst>
                          <a:tab pos="-118745" algn="l"/>
                          <a:tab pos="228600" algn="l"/>
                        </a:tabLst>
                      </a:pPr>
                      <a:r>
                        <a:rPr lang="en-US" sz="1600" kern="1200" dirty="0">
                          <a:effectLst/>
                        </a:rPr>
                        <a:t>Crop area increased</a:t>
                      </a:r>
                      <a:endParaRPr lang="en-AU" sz="1600" dirty="0">
                        <a:effectLst/>
                      </a:endParaRPr>
                    </a:p>
                    <a:p>
                      <a:pPr marL="342900" lvl="0" indent="-342900" algn="just">
                        <a:lnSpc>
                          <a:spcPct val="115000"/>
                        </a:lnSpc>
                        <a:spcAft>
                          <a:spcPts val="0"/>
                        </a:spcAft>
                        <a:buFont typeface="Symbol"/>
                        <a:buChar char=""/>
                        <a:tabLst>
                          <a:tab pos="-118745" algn="l"/>
                          <a:tab pos="228600" algn="l"/>
                        </a:tabLst>
                      </a:pPr>
                      <a:r>
                        <a:rPr lang="en-US" sz="1600" kern="1200" dirty="0">
                          <a:effectLst/>
                        </a:rPr>
                        <a:t>Livestock production increased</a:t>
                      </a:r>
                      <a:endParaRPr lang="en-AU" sz="1600" dirty="0">
                        <a:effectLst/>
                      </a:endParaRPr>
                    </a:p>
                    <a:p>
                      <a:pPr marL="342900" lvl="0" indent="-342900" algn="just">
                        <a:lnSpc>
                          <a:spcPct val="115000"/>
                        </a:lnSpc>
                        <a:spcAft>
                          <a:spcPts val="0"/>
                        </a:spcAft>
                        <a:buFont typeface="Symbol"/>
                        <a:buChar char=""/>
                        <a:tabLst>
                          <a:tab pos="-118745" algn="l"/>
                          <a:tab pos="228600" algn="l"/>
                        </a:tabLst>
                      </a:pPr>
                      <a:r>
                        <a:rPr lang="en-US" sz="1600" kern="1200" dirty="0">
                          <a:effectLst/>
                        </a:rPr>
                        <a:t>Crop diversity increased</a:t>
                      </a:r>
                      <a:endParaRPr lang="en-AU" sz="1600" dirty="0">
                        <a:effectLst/>
                      </a:endParaRPr>
                    </a:p>
                    <a:p>
                      <a:pPr marL="342900" lvl="0" indent="-342900" algn="just">
                        <a:lnSpc>
                          <a:spcPct val="115000"/>
                        </a:lnSpc>
                        <a:spcAft>
                          <a:spcPts val="0"/>
                        </a:spcAft>
                        <a:buFont typeface="Symbol"/>
                        <a:buChar char=""/>
                        <a:tabLst>
                          <a:tab pos="-118745" algn="l"/>
                          <a:tab pos="228600" algn="l"/>
                        </a:tabLst>
                      </a:pPr>
                      <a:r>
                        <a:rPr lang="en-US" sz="1600" kern="1200" dirty="0">
                          <a:effectLst/>
                        </a:rPr>
                        <a:t>Production problems reduced</a:t>
                      </a:r>
                      <a:endParaRPr lang="en-AU" sz="1600" dirty="0">
                        <a:effectLst/>
                        <a:latin typeface="Times New Roman"/>
                        <a:ea typeface="Times New Roman"/>
                        <a:cs typeface="Times New Roman"/>
                      </a:endParaRPr>
                    </a:p>
                  </a:txBody>
                  <a:tcPr marL="17290" marR="17290" marT="0" marB="0"/>
                </a:tc>
                <a:tc>
                  <a:txBody>
                    <a:bodyPr/>
                    <a:lstStyle/>
                    <a:p>
                      <a:pPr marL="342900" lvl="0" indent="-342900" algn="just">
                        <a:lnSpc>
                          <a:spcPct val="115000"/>
                        </a:lnSpc>
                        <a:spcAft>
                          <a:spcPts val="0"/>
                        </a:spcAft>
                        <a:buFont typeface="Symbol"/>
                        <a:buChar char=""/>
                        <a:tabLst>
                          <a:tab pos="-118745" algn="l"/>
                          <a:tab pos="228600" algn="l"/>
                        </a:tabLst>
                      </a:pPr>
                      <a:r>
                        <a:rPr lang="en-US" sz="1600" kern="1200">
                          <a:effectLst/>
                        </a:rPr>
                        <a:t>Low crop production</a:t>
                      </a:r>
                      <a:endParaRPr lang="en-AU" sz="1600">
                        <a:effectLst/>
                      </a:endParaRPr>
                    </a:p>
                    <a:p>
                      <a:pPr marL="342900" lvl="0" indent="-342900" algn="just">
                        <a:lnSpc>
                          <a:spcPct val="115000"/>
                        </a:lnSpc>
                        <a:spcAft>
                          <a:spcPts val="0"/>
                        </a:spcAft>
                        <a:buFont typeface="Symbol"/>
                        <a:buChar char=""/>
                        <a:tabLst>
                          <a:tab pos="-118745" algn="l"/>
                          <a:tab pos="228600" algn="l"/>
                        </a:tabLst>
                      </a:pPr>
                      <a:r>
                        <a:rPr lang="en-US" sz="1600">
                          <a:effectLst/>
                        </a:rPr>
                        <a:t>Limited crop diversity</a:t>
                      </a:r>
                      <a:endParaRPr lang="en-AU" sz="1600">
                        <a:effectLst/>
                      </a:endParaRPr>
                    </a:p>
                    <a:p>
                      <a:pPr marL="342900" lvl="0" indent="-342900" algn="just">
                        <a:lnSpc>
                          <a:spcPct val="115000"/>
                        </a:lnSpc>
                        <a:spcAft>
                          <a:spcPts val="0"/>
                        </a:spcAft>
                        <a:buFont typeface="Symbol"/>
                        <a:buChar char=""/>
                        <a:tabLst>
                          <a:tab pos="-118745" algn="l"/>
                          <a:tab pos="228600" algn="l"/>
                        </a:tabLst>
                      </a:pPr>
                      <a:r>
                        <a:rPr lang="en-US" sz="1600" kern="1200">
                          <a:effectLst/>
                        </a:rPr>
                        <a:t>Pest and disease problems </a:t>
                      </a:r>
                      <a:endParaRPr lang="en-AU" sz="1600">
                        <a:effectLst/>
                      </a:endParaRPr>
                    </a:p>
                    <a:p>
                      <a:pPr marL="342900" lvl="0" indent="-342900" algn="just">
                        <a:lnSpc>
                          <a:spcPct val="115000"/>
                        </a:lnSpc>
                        <a:spcAft>
                          <a:spcPts val="0"/>
                        </a:spcAft>
                        <a:buFont typeface="Symbol"/>
                        <a:buChar char=""/>
                        <a:tabLst>
                          <a:tab pos="-118745" algn="l"/>
                          <a:tab pos="228600" algn="l"/>
                        </a:tabLst>
                      </a:pPr>
                      <a:r>
                        <a:rPr lang="en-US" sz="1600">
                          <a:effectLst/>
                        </a:rPr>
                        <a:t>Low livestock production</a:t>
                      </a:r>
                      <a:endParaRPr lang="en-AU" sz="1600">
                        <a:effectLst/>
                        <a:latin typeface="Times New Roman"/>
                        <a:ea typeface="Times New Roman"/>
                        <a:cs typeface="Times New Roman"/>
                      </a:endParaRPr>
                    </a:p>
                  </a:txBody>
                  <a:tcPr marL="17290" marR="17290" marT="0" marB="0"/>
                </a:tc>
                <a:tc>
                  <a:txBody>
                    <a:bodyPr/>
                    <a:lstStyle/>
                    <a:p>
                      <a:pPr marL="342900" lvl="0" indent="-342900" algn="just">
                        <a:lnSpc>
                          <a:spcPct val="115000"/>
                        </a:lnSpc>
                        <a:spcAft>
                          <a:spcPts val="0"/>
                        </a:spcAft>
                        <a:buFont typeface="Symbol"/>
                        <a:buChar char=""/>
                        <a:tabLst>
                          <a:tab pos="-118745" algn="l"/>
                          <a:tab pos="228600" algn="l"/>
                        </a:tabLst>
                      </a:pPr>
                      <a:r>
                        <a:rPr lang="en-US" sz="1600" kern="1200">
                          <a:effectLst/>
                        </a:rPr>
                        <a:t>Crop diversity increased</a:t>
                      </a:r>
                      <a:endParaRPr lang="en-AU" sz="1600">
                        <a:effectLst/>
                      </a:endParaRPr>
                    </a:p>
                    <a:p>
                      <a:pPr marL="342900" lvl="0" indent="-342900" algn="just">
                        <a:lnSpc>
                          <a:spcPct val="115000"/>
                        </a:lnSpc>
                        <a:spcAft>
                          <a:spcPts val="0"/>
                        </a:spcAft>
                        <a:buFont typeface="Symbol"/>
                        <a:buChar char=""/>
                        <a:tabLst>
                          <a:tab pos="-118745" algn="l"/>
                          <a:tab pos="228600" algn="l"/>
                        </a:tabLst>
                      </a:pPr>
                      <a:r>
                        <a:rPr lang="en-US" sz="1600" kern="1200">
                          <a:effectLst/>
                        </a:rPr>
                        <a:t>Crop production and productivity increased </a:t>
                      </a:r>
                      <a:endParaRPr lang="en-AU" sz="1600">
                        <a:effectLst/>
                      </a:endParaRPr>
                    </a:p>
                    <a:p>
                      <a:pPr marL="342900" lvl="0" indent="-342900" algn="just">
                        <a:lnSpc>
                          <a:spcPct val="115000"/>
                        </a:lnSpc>
                        <a:spcAft>
                          <a:spcPts val="0"/>
                        </a:spcAft>
                        <a:buFont typeface="Symbol"/>
                        <a:buChar char=""/>
                        <a:tabLst>
                          <a:tab pos="-118745" algn="l"/>
                          <a:tab pos="228600" algn="l"/>
                        </a:tabLst>
                      </a:pPr>
                      <a:r>
                        <a:rPr lang="en-US" sz="1600" kern="1200">
                          <a:effectLst/>
                        </a:rPr>
                        <a:t>Livestock production increased</a:t>
                      </a:r>
                      <a:endParaRPr lang="en-AU" sz="1600">
                        <a:effectLst/>
                        <a:latin typeface="Times New Roman"/>
                        <a:ea typeface="Times New Roman"/>
                        <a:cs typeface="Times New Roman"/>
                      </a:endParaRPr>
                    </a:p>
                  </a:txBody>
                  <a:tcPr marL="17290" marR="17290" marT="0" marB="0"/>
                </a:tc>
                <a:tc>
                  <a:txBody>
                    <a:bodyPr/>
                    <a:lstStyle/>
                    <a:p>
                      <a:pPr marL="342900" lvl="0" indent="-342900" algn="just">
                        <a:lnSpc>
                          <a:spcPct val="115000"/>
                        </a:lnSpc>
                        <a:spcAft>
                          <a:spcPts val="0"/>
                        </a:spcAft>
                        <a:buFont typeface="Symbol"/>
                        <a:buChar char=""/>
                        <a:tabLst>
                          <a:tab pos="-118745" algn="l"/>
                          <a:tab pos="228600" algn="l"/>
                        </a:tabLst>
                      </a:pPr>
                      <a:r>
                        <a:rPr lang="en-US" sz="1600" kern="1200">
                          <a:effectLst/>
                        </a:rPr>
                        <a:t>Project reports</a:t>
                      </a:r>
                      <a:endParaRPr lang="en-AU" sz="1600">
                        <a:effectLst/>
                      </a:endParaRPr>
                    </a:p>
                    <a:p>
                      <a:pPr marL="342900" lvl="0" indent="-342900" algn="just">
                        <a:lnSpc>
                          <a:spcPct val="115000"/>
                        </a:lnSpc>
                        <a:spcAft>
                          <a:spcPts val="0"/>
                        </a:spcAft>
                        <a:buFont typeface="Symbol"/>
                        <a:buChar char=""/>
                        <a:tabLst>
                          <a:tab pos="-118745" algn="l"/>
                          <a:tab pos="228600" algn="l"/>
                        </a:tabLst>
                      </a:pPr>
                      <a:r>
                        <a:rPr lang="en-US" sz="1600" kern="1200">
                          <a:effectLst/>
                        </a:rPr>
                        <a:t>Project survey</a:t>
                      </a:r>
                      <a:endParaRPr lang="en-AU" sz="1600">
                        <a:effectLst/>
                        <a:latin typeface="Times New Roman"/>
                        <a:ea typeface="Times New Roman"/>
                        <a:cs typeface="Times New Roman"/>
                      </a:endParaRPr>
                    </a:p>
                  </a:txBody>
                  <a:tcPr marL="17290" marR="17290" marT="0" marB="0"/>
                </a:tc>
                <a:tc>
                  <a:txBody>
                    <a:bodyPr/>
                    <a:lstStyle/>
                    <a:p>
                      <a:pPr marL="342900" lvl="0" indent="-342900" algn="just">
                        <a:lnSpc>
                          <a:spcPct val="115000"/>
                        </a:lnSpc>
                        <a:spcAft>
                          <a:spcPts val="0"/>
                        </a:spcAft>
                        <a:buFont typeface="Symbol"/>
                        <a:buChar char=""/>
                        <a:tabLst>
                          <a:tab pos="-118745" algn="l"/>
                          <a:tab pos="228600" algn="l"/>
                        </a:tabLst>
                      </a:pPr>
                      <a:r>
                        <a:rPr lang="en-US" sz="1600" kern="1200" dirty="0">
                          <a:effectLst/>
                        </a:rPr>
                        <a:t>Limited capacity in agriculture farming techniques</a:t>
                      </a:r>
                      <a:endParaRPr lang="en-AU" sz="1600" dirty="0">
                        <a:effectLst/>
                      </a:endParaRPr>
                    </a:p>
                    <a:p>
                      <a:pPr marL="342900" lvl="0" indent="-342900" algn="just">
                        <a:lnSpc>
                          <a:spcPct val="115000"/>
                        </a:lnSpc>
                        <a:spcAft>
                          <a:spcPts val="0"/>
                        </a:spcAft>
                        <a:buFont typeface="Symbol"/>
                        <a:buChar char=""/>
                        <a:tabLst>
                          <a:tab pos="-118745" algn="l"/>
                          <a:tab pos="228600" algn="l"/>
                        </a:tabLst>
                      </a:pPr>
                      <a:r>
                        <a:rPr lang="en-US" sz="1600" kern="1200" dirty="0">
                          <a:effectLst/>
                        </a:rPr>
                        <a:t>Limited access to extension services</a:t>
                      </a:r>
                      <a:endParaRPr lang="en-AU" sz="1600" dirty="0">
                        <a:effectLst/>
                      </a:endParaRPr>
                    </a:p>
                    <a:p>
                      <a:pPr marL="342900" lvl="0" indent="-342900" algn="just">
                        <a:lnSpc>
                          <a:spcPct val="115000"/>
                        </a:lnSpc>
                        <a:spcAft>
                          <a:spcPts val="0"/>
                        </a:spcAft>
                        <a:buFont typeface="Symbol"/>
                        <a:buChar char=""/>
                        <a:tabLst>
                          <a:tab pos="-118745" algn="l"/>
                          <a:tab pos="228600" algn="l"/>
                        </a:tabLst>
                      </a:pPr>
                      <a:r>
                        <a:rPr lang="en-US" sz="1600" kern="1200" dirty="0">
                          <a:effectLst/>
                        </a:rPr>
                        <a:t>Strong participation of community members</a:t>
                      </a:r>
                      <a:endParaRPr lang="en-AU" sz="1600" dirty="0">
                        <a:effectLst/>
                        <a:latin typeface="Times New Roman"/>
                        <a:ea typeface="Times New Roman"/>
                        <a:cs typeface="Times New Roman"/>
                      </a:endParaRPr>
                    </a:p>
                  </a:txBody>
                  <a:tcPr marL="17290" marR="17290" marT="0" marB="0"/>
                </a:tc>
              </a:tr>
            </a:tbl>
          </a:graphicData>
        </a:graphic>
      </p:graphicFrame>
    </p:spTree>
    <p:extLst>
      <p:ext uri="{BB962C8B-B14F-4D97-AF65-F5344CB8AC3E}">
        <p14:creationId xmlns:p14="http://schemas.microsoft.com/office/powerpoint/2010/main" val="165896085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Project </a:t>
            </a:r>
            <a:r>
              <a:rPr lang="en-AU" dirty="0" err="1" smtClean="0"/>
              <a:t>Logframe</a:t>
            </a:r>
            <a:r>
              <a:rPr lang="en-AU" dirty="0" smtClean="0"/>
              <a:t> Cont’d.</a:t>
            </a:r>
            <a:endParaRPr lang="en-AU"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78126534"/>
              </p:ext>
            </p:extLst>
          </p:nvPr>
        </p:nvGraphicFramePr>
        <p:xfrm>
          <a:off x="107504" y="1600200"/>
          <a:ext cx="8928992" cy="4486656"/>
        </p:xfrm>
        <a:graphic>
          <a:graphicData uri="http://schemas.openxmlformats.org/drawingml/2006/table">
            <a:tbl>
              <a:tblPr>
                <a:tableStyleId>{5C22544A-7EE6-4342-B048-85BDC9FD1C3A}</a:tableStyleId>
              </a:tblPr>
              <a:tblGrid>
                <a:gridCol w="1474512"/>
                <a:gridCol w="1638347"/>
                <a:gridCol w="1390327"/>
                <a:gridCol w="1476781"/>
                <a:gridCol w="1064926"/>
                <a:gridCol w="1884099"/>
              </a:tblGrid>
              <a:tr h="1281377">
                <a:tc>
                  <a:txBody>
                    <a:bodyPr/>
                    <a:lstStyle/>
                    <a:p>
                      <a:pPr algn="just">
                        <a:lnSpc>
                          <a:spcPct val="115000"/>
                        </a:lnSpc>
                        <a:spcAft>
                          <a:spcPts val="0"/>
                        </a:spcAft>
                      </a:pPr>
                      <a:r>
                        <a:rPr lang="en-US" sz="1600">
                          <a:effectLst/>
                        </a:rPr>
                        <a:t>OUTPUTS:</a:t>
                      </a:r>
                      <a:endParaRPr lang="en-AU" sz="1600">
                        <a:effectLst/>
                      </a:endParaRPr>
                    </a:p>
                    <a:p>
                      <a:pPr marL="342900" lvl="0" indent="-342900" algn="just">
                        <a:lnSpc>
                          <a:spcPct val="115000"/>
                        </a:lnSpc>
                        <a:spcAft>
                          <a:spcPts val="0"/>
                        </a:spcAft>
                        <a:buFont typeface="+mj-lt"/>
                        <a:buAutoNum type="arabicPeriod"/>
                      </a:pPr>
                      <a:r>
                        <a:rPr lang="en-US" sz="1600">
                          <a:effectLst/>
                        </a:rPr>
                        <a:t>Diversity and productivity of crops and livestock increased</a:t>
                      </a:r>
                      <a:endParaRPr lang="en-AU" sz="1600">
                        <a:effectLst/>
                      </a:endParaRPr>
                    </a:p>
                    <a:p>
                      <a:pPr marL="228600" algn="just">
                        <a:lnSpc>
                          <a:spcPct val="115000"/>
                        </a:lnSpc>
                        <a:spcAft>
                          <a:spcPts val="0"/>
                        </a:spcAft>
                      </a:pPr>
                      <a:r>
                        <a:rPr lang="en-US" sz="1600">
                          <a:effectLst/>
                        </a:rPr>
                        <a:t> </a:t>
                      </a:r>
                      <a:endParaRPr lang="en-AU" sz="1600">
                        <a:effectLst/>
                        <a:latin typeface="Times New Roman"/>
                        <a:ea typeface="Times New Roman"/>
                        <a:cs typeface="Times New Roman"/>
                      </a:endParaRPr>
                    </a:p>
                  </a:txBody>
                  <a:tcPr marL="17290" marR="17290" marT="0" marB="0"/>
                </a:tc>
                <a:tc>
                  <a:txBody>
                    <a:bodyPr/>
                    <a:lstStyle/>
                    <a:p>
                      <a:pPr marL="342900" lvl="0" indent="-342900">
                        <a:lnSpc>
                          <a:spcPct val="115000"/>
                        </a:lnSpc>
                        <a:spcAft>
                          <a:spcPts val="0"/>
                        </a:spcAft>
                        <a:buFont typeface="Symbol"/>
                        <a:buChar char=""/>
                        <a:tabLst>
                          <a:tab pos="-118745" algn="l"/>
                          <a:tab pos="228600" algn="l"/>
                        </a:tabLst>
                      </a:pPr>
                      <a:r>
                        <a:rPr lang="en-US" sz="1600" kern="1200">
                          <a:effectLst/>
                        </a:rPr>
                        <a:t># of crops varieties introduced and utilised </a:t>
                      </a:r>
                      <a:endParaRPr lang="en-AU" sz="1600">
                        <a:effectLst/>
                      </a:endParaRPr>
                    </a:p>
                    <a:p>
                      <a:pPr marL="342900" lvl="0" indent="-342900">
                        <a:lnSpc>
                          <a:spcPct val="115000"/>
                        </a:lnSpc>
                        <a:spcAft>
                          <a:spcPts val="0"/>
                        </a:spcAft>
                        <a:buFont typeface="Symbol"/>
                        <a:buChar char=""/>
                        <a:tabLst>
                          <a:tab pos="-118745" algn="l"/>
                          <a:tab pos="228600" algn="l"/>
                        </a:tabLst>
                      </a:pPr>
                      <a:r>
                        <a:rPr lang="en-US" sz="1600" kern="1200">
                          <a:effectLst/>
                        </a:rPr>
                        <a:t>Increased yield</a:t>
                      </a:r>
                      <a:endParaRPr lang="en-AU" sz="1600">
                        <a:effectLst/>
                      </a:endParaRPr>
                    </a:p>
                    <a:p>
                      <a:pPr marL="342900" lvl="0" indent="-342900">
                        <a:lnSpc>
                          <a:spcPct val="115000"/>
                        </a:lnSpc>
                        <a:spcAft>
                          <a:spcPts val="0"/>
                        </a:spcAft>
                        <a:buFont typeface="Symbol"/>
                        <a:buChar char=""/>
                        <a:tabLst>
                          <a:tab pos="-118745" algn="l"/>
                          <a:tab pos="228600" algn="l"/>
                        </a:tabLst>
                      </a:pPr>
                      <a:r>
                        <a:rPr lang="en-US" sz="1600" kern="1200">
                          <a:effectLst/>
                        </a:rPr>
                        <a:t># of livestock/breeds increased </a:t>
                      </a:r>
                      <a:endParaRPr lang="en-AU" sz="1600">
                        <a:effectLst/>
                      </a:endParaRPr>
                    </a:p>
                    <a:p>
                      <a:pPr marL="342900" lvl="0" indent="-342900">
                        <a:lnSpc>
                          <a:spcPct val="115000"/>
                        </a:lnSpc>
                        <a:spcAft>
                          <a:spcPts val="0"/>
                        </a:spcAft>
                        <a:buFont typeface="Symbol"/>
                        <a:buChar char=""/>
                        <a:tabLst>
                          <a:tab pos="-118745" algn="l"/>
                          <a:tab pos="228600" algn="l"/>
                        </a:tabLst>
                      </a:pPr>
                      <a:r>
                        <a:rPr lang="en-US" sz="1600" kern="1200">
                          <a:effectLst/>
                        </a:rPr>
                        <a:t>On farm trials established</a:t>
                      </a:r>
                      <a:endParaRPr lang="en-AU" sz="1600">
                        <a:effectLst/>
                      </a:endParaRPr>
                    </a:p>
                    <a:p>
                      <a:pPr marL="342900" lvl="0" indent="-342900">
                        <a:lnSpc>
                          <a:spcPct val="115000"/>
                        </a:lnSpc>
                        <a:spcAft>
                          <a:spcPts val="0"/>
                        </a:spcAft>
                        <a:buFont typeface="Symbol"/>
                        <a:buChar char=""/>
                        <a:tabLst>
                          <a:tab pos="-118745" algn="l"/>
                          <a:tab pos="228600" algn="l"/>
                        </a:tabLst>
                      </a:pPr>
                      <a:r>
                        <a:rPr lang="en-US" sz="1600" kern="1200">
                          <a:effectLst/>
                        </a:rPr>
                        <a:t>Capacity building provided</a:t>
                      </a:r>
                      <a:endParaRPr lang="en-AU" sz="1600">
                        <a:effectLst/>
                        <a:latin typeface="Times New Roman"/>
                        <a:ea typeface="Times New Roman"/>
                        <a:cs typeface="Times New Roman"/>
                      </a:endParaRPr>
                    </a:p>
                  </a:txBody>
                  <a:tcPr marL="17290" marR="17290" marT="0" marB="0"/>
                </a:tc>
                <a:tc>
                  <a:txBody>
                    <a:bodyPr/>
                    <a:lstStyle/>
                    <a:p>
                      <a:pPr marL="342900" lvl="0" indent="-342900">
                        <a:lnSpc>
                          <a:spcPct val="115000"/>
                        </a:lnSpc>
                        <a:spcAft>
                          <a:spcPts val="0"/>
                        </a:spcAft>
                        <a:buFont typeface="Symbol"/>
                        <a:buChar char=""/>
                        <a:tabLst>
                          <a:tab pos="-118745" algn="l"/>
                          <a:tab pos="228600" algn="l"/>
                        </a:tabLst>
                      </a:pPr>
                      <a:r>
                        <a:rPr lang="en-US" sz="1600" kern="1200">
                          <a:effectLst/>
                        </a:rPr>
                        <a:t>Limited crop diversity</a:t>
                      </a:r>
                      <a:endParaRPr lang="en-AU" sz="1600">
                        <a:effectLst/>
                      </a:endParaRPr>
                    </a:p>
                    <a:p>
                      <a:pPr marL="342900" lvl="0" indent="-342900">
                        <a:lnSpc>
                          <a:spcPct val="115000"/>
                        </a:lnSpc>
                        <a:spcAft>
                          <a:spcPts val="0"/>
                        </a:spcAft>
                        <a:buFont typeface="Symbol"/>
                        <a:buChar char=""/>
                        <a:tabLst>
                          <a:tab pos="-118745" algn="l"/>
                          <a:tab pos="228600" algn="l"/>
                        </a:tabLst>
                      </a:pPr>
                      <a:r>
                        <a:rPr lang="en-US" sz="1600" kern="1200">
                          <a:effectLst/>
                        </a:rPr>
                        <a:t>Poor agriculture farming practices</a:t>
                      </a:r>
                      <a:endParaRPr lang="en-AU" sz="1600">
                        <a:effectLst/>
                      </a:endParaRPr>
                    </a:p>
                    <a:p>
                      <a:pPr marL="342900" lvl="0" indent="-342900">
                        <a:lnSpc>
                          <a:spcPct val="115000"/>
                        </a:lnSpc>
                        <a:spcAft>
                          <a:spcPts val="0"/>
                        </a:spcAft>
                        <a:buFont typeface="Symbol"/>
                        <a:buChar char=""/>
                        <a:tabLst>
                          <a:tab pos="-118745" algn="l"/>
                          <a:tab pos="228600" algn="l"/>
                        </a:tabLst>
                      </a:pPr>
                      <a:r>
                        <a:rPr lang="en-US" sz="1600" kern="1200">
                          <a:effectLst/>
                        </a:rPr>
                        <a:t>Low livestock production</a:t>
                      </a:r>
                      <a:endParaRPr lang="en-AU" sz="1600">
                        <a:effectLst/>
                      </a:endParaRPr>
                    </a:p>
                    <a:p>
                      <a:pPr marL="342900" lvl="0" indent="-342900">
                        <a:lnSpc>
                          <a:spcPct val="115000"/>
                        </a:lnSpc>
                        <a:spcAft>
                          <a:spcPts val="0"/>
                        </a:spcAft>
                        <a:buFont typeface="Symbol"/>
                        <a:buChar char=""/>
                        <a:tabLst>
                          <a:tab pos="-118745" algn="l"/>
                          <a:tab pos="228600" algn="l"/>
                        </a:tabLst>
                      </a:pPr>
                      <a:r>
                        <a:rPr lang="en-US" sz="1600" kern="1200">
                          <a:effectLst/>
                        </a:rPr>
                        <a:t>Lack of capacity in livestock production</a:t>
                      </a:r>
                      <a:endParaRPr lang="en-AU" sz="1600">
                        <a:effectLst/>
                      </a:endParaRPr>
                    </a:p>
                    <a:p>
                      <a:pPr marL="342900" lvl="0" indent="-342900">
                        <a:lnSpc>
                          <a:spcPct val="115000"/>
                        </a:lnSpc>
                        <a:spcAft>
                          <a:spcPts val="0"/>
                        </a:spcAft>
                        <a:buFont typeface="Symbol"/>
                        <a:buChar char=""/>
                        <a:tabLst>
                          <a:tab pos="-118745" algn="l"/>
                          <a:tab pos="228600" algn="l"/>
                        </a:tabLst>
                      </a:pPr>
                      <a:r>
                        <a:rPr lang="en-US" sz="1600" kern="1200">
                          <a:effectLst/>
                        </a:rPr>
                        <a:t>Low diet diversity</a:t>
                      </a:r>
                      <a:endParaRPr lang="en-AU" sz="1600">
                        <a:effectLst/>
                        <a:latin typeface="Times New Roman"/>
                        <a:ea typeface="Times New Roman"/>
                        <a:cs typeface="Times New Roman"/>
                      </a:endParaRPr>
                    </a:p>
                  </a:txBody>
                  <a:tcPr marL="17290" marR="17290" marT="0" marB="0"/>
                </a:tc>
                <a:tc>
                  <a:txBody>
                    <a:bodyPr/>
                    <a:lstStyle/>
                    <a:p>
                      <a:pPr marL="342900" lvl="0" indent="-342900">
                        <a:lnSpc>
                          <a:spcPct val="115000"/>
                        </a:lnSpc>
                        <a:spcAft>
                          <a:spcPts val="0"/>
                        </a:spcAft>
                        <a:buFont typeface="Symbol"/>
                        <a:buChar char=""/>
                        <a:tabLst>
                          <a:tab pos="-118745" algn="l"/>
                          <a:tab pos="228600" algn="l"/>
                        </a:tabLst>
                      </a:pPr>
                      <a:r>
                        <a:rPr lang="en-US" sz="1600" kern="1200">
                          <a:effectLst/>
                        </a:rPr>
                        <a:t>% increase in crop area &amp; agroforestry</a:t>
                      </a:r>
                      <a:endParaRPr lang="en-AU" sz="1600">
                        <a:effectLst/>
                      </a:endParaRPr>
                    </a:p>
                    <a:p>
                      <a:pPr marL="342900" lvl="0" indent="-342900">
                        <a:lnSpc>
                          <a:spcPct val="115000"/>
                        </a:lnSpc>
                        <a:spcAft>
                          <a:spcPts val="0"/>
                        </a:spcAft>
                        <a:buFont typeface="Symbol"/>
                        <a:buChar char=""/>
                        <a:tabLst>
                          <a:tab pos="-118745" algn="l"/>
                          <a:tab pos="228600" algn="l"/>
                        </a:tabLst>
                      </a:pPr>
                      <a:r>
                        <a:rPr lang="en-US" sz="1600" kern="1200">
                          <a:effectLst/>
                        </a:rPr>
                        <a:t>% increase livestock numbers (pigs and chickens)</a:t>
                      </a:r>
                      <a:endParaRPr lang="en-AU" sz="1600">
                        <a:effectLst/>
                      </a:endParaRPr>
                    </a:p>
                    <a:p>
                      <a:pPr marL="342900" lvl="0" indent="-342900">
                        <a:lnSpc>
                          <a:spcPct val="115000"/>
                        </a:lnSpc>
                        <a:spcAft>
                          <a:spcPts val="0"/>
                        </a:spcAft>
                        <a:buFont typeface="Symbol"/>
                        <a:buChar char=""/>
                        <a:tabLst>
                          <a:tab pos="-118745" algn="l"/>
                          <a:tab pos="228600" algn="l"/>
                        </a:tabLst>
                      </a:pPr>
                      <a:r>
                        <a:rPr lang="en-US" sz="1600" kern="1200">
                          <a:effectLst/>
                        </a:rPr>
                        <a:t>Diet diversity increased</a:t>
                      </a:r>
                      <a:endParaRPr lang="en-AU" sz="1600">
                        <a:effectLst/>
                        <a:latin typeface="Times New Roman"/>
                        <a:ea typeface="Times New Roman"/>
                        <a:cs typeface="Times New Roman"/>
                      </a:endParaRPr>
                    </a:p>
                  </a:txBody>
                  <a:tcPr marL="17290" marR="17290" marT="0" marB="0"/>
                </a:tc>
                <a:tc>
                  <a:txBody>
                    <a:bodyPr/>
                    <a:lstStyle/>
                    <a:p>
                      <a:pPr marL="342900" lvl="0" indent="-342900">
                        <a:lnSpc>
                          <a:spcPct val="115000"/>
                        </a:lnSpc>
                        <a:spcAft>
                          <a:spcPts val="0"/>
                        </a:spcAft>
                        <a:buFont typeface="Symbol"/>
                        <a:buChar char=""/>
                        <a:tabLst>
                          <a:tab pos="-118745" algn="l"/>
                          <a:tab pos="228600" algn="l"/>
                        </a:tabLst>
                      </a:pPr>
                      <a:r>
                        <a:rPr lang="en-US" sz="1600" kern="1200">
                          <a:effectLst/>
                        </a:rPr>
                        <a:t>project reports</a:t>
                      </a:r>
                      <a:endParaRPr lang="en-AU" sz="1600">
                        <a:effectLst/>
                      </a:endParaRPr>
                    </a:p>
                    <a:p>
                      <a:pPr marL="342900" lvl="0" indent="-342900">
                        <a:lnSpc>
                          <a:spcPct val="115000"/>
                        </a:lnSpc>
                        <a:spcAft>
                          <a:spcPts val="0"/>
                        </a:spcAft>
                        <a:buFont typeface="Symbol"/>
                        <a:buChar char=""/>
                        <a:tabLst>
                          <a:tab pos="-118745" algn="l"/>
                          <a:tab pos="228600" algn="l"/>
                        </a:tabLst>
                      </a:pPr>
                      <a:r>
                        <a:rPr lang="en-US" sz="1600" kern="1200">
                          <a:effectLst/>
                        </a:rPr>
                        <a:t>Project survey</a:t>
                      </a:r>
                      <a:endParaRPr lang="en-AU" sz="1600">
                        <a:effectLst/>
                        <a:latin typeface="Times New Roman"/>
                        <a:ea typeface="Times New Roman"/>
                        <a:cs typeface="Times New Roman"/>
                      </a:endParaRPr>
                    </a:p>
                  </a:txBody>
                  <a:tcPr marL="17290" marR="17290" marT="0" marB="0"/>
                </a:tc>
                <a:tc>
                  <a:txBody>
                    <a:bodyPr/>
                    <a:lstStyle/>
                    <a:p>
                      <a:pPr marL="342900" lvl="0" indent="-342900">
                        <a:lnSpc>
                          <a:spcPct val="115000"/>
                        </a:lnSpc>
                        <a:spcAft>
                          <a:spcPts val="0"/>
                        </a:spcAft>
                        <a:buFont typeface="Symbol"/>
                        <a:buChar char=""/>
                        <a:tabLst>
                          <a:tab pos="-118745" algn="l"/>
                          <a:tab pos="228600" algn="l"/>
                        </a:tabLst>
                      </a:pPr>
                      <a:r>
                        <a:rPr lang="en-US" sz="1600" kern="1200" dirty="0">
                          <a:effectLst/>
                        </a:rPr>
                        <a:t>Limited farming techniques</a:t>
                      </a:r>
                      <a:endParaRPr lang="en-AU" sz="1600" dirty="0">
                        <a:effectLst/>
                      </a:endParaRPr>
                    </a:p>
                    <a:p>
                      <a:pPr marL="342900" lvl="0" indent="-342900">
                        <a:lnSpc>
                          <a:spcPct val="115000"/>
                        </a:lnSpc>
                        <a:spcAft>
                          <a:spcPts val="0"/>
                        </a:spcAft>
                        <a:buFont typeface="Symbol"/>
                        <a:buChar char=""/>
                        <a:tabLst>
                          <a:tab pos="-118745" algn="l"/>
                          <a:tab pos="228600" algn="l"/>
                        </a:tabLst>
                      </a:pPr>
                      <a:r>
                        <a:rPr lang="en-US" sz="1600" kern="1200" dirty="0">
                          <a:effectLst/>
                        </a:rPr>
                        <a:t>Strong support from </a:t>
                      </a:r>
                      <a:r>
                        <a:rPr lang="en-US" sz="1600" kern="1200" dirty="0" err="1">
                          <a:effectLst/>
                        </a:rPr>
                        <a:t>Govt</a:t>
                      </a:r>
                      <a:r>
                        <a:rPr lang="en-US" sz="1600" kern="1200" dirty="0">
                          <a:effectLst/>
                        </a:rPr>
                        <a:t> and donors </a:t>
                      </a:r>
                      <a:endParaRPr lang="en-AU" sz="1600" dirty="0">
                        <a:effectLst/>
                      </a:endParaRPr>
                    </a:p>
                    <a:p>
                      <a:pPr marL="342900" lvl="0" indent="-342900">
                        <a:lnSpc>
                          <a:spcPct val="115000"/>
                        </a:lnSpc>
                        <a:spcAft>
                          <a:spcPts val="0"/>
                        </a:spcAft>
                        <a:buFont typeface="Symbol"/>
                        <a:buChar char=""/>
                        <a:tabLst>
                          <a:tab pos="-118745" algn="l"/>
                          <a:tab pos="228600" algn="l"/>
                        </a:tabLst>
                      </a:pPr>
                      <a:r>
                        <a:rPr lang="en-US" sz="1600" kern="1200" dirty="0">
                          <a:effectLst/>
                        </a:rPr>
                        <a:t>Strong support from partner agencies/stakeholders </a:t>
                      </a:r>
                      <a:endParaRPr lang="en-AU" sz="1600" dirty="0">
                        <a:effectLst/>
                      </a:endParaRPr>
                    </a:p>
                    <a:p>
                      <a:pPr marL="342900" lvl="0" indent="-342900">
                        <a:lnSpc>
                          <a:spcPct val="115000"/>
                        </a:lnSpc>
                        <a:spcAft>
                          <a:spcPts val="0"/>
                        </a:spcAft>
                        <a:buFont typeface="Symbol"/>
                        <a:buChar char=""/>
                        <a:tabLst>
                          <a:tab pos="-118745" algn="l"/>
                          <a:tab pos="228600" algn="l"/>
                        </a:tabLst>
                      </a:pPr>
                      <a:r>
                        <a:rPr lang="en-US" sz="1600" kern="1200" dirty="0">
                          <a:effectLst/>
                        </a:rPr>
                        <a:t>Strong participation of community members</a:t>
                      </a:r>
                      <a:endParaRPr lang="en-AU" sz="1600" dirty="0">
                        <a:effectLst/>
                        <a:latin typeface="Times New Roman"/>
                        <a:ea typeface="Times New Roman"/>
                        <a:cs typeface="Times New Roman"/>
                      </a:endParaRPr>
                    </a:p>
                  </a:txBody>
                  <a:tcPr marL="17290" marR="17290" marT="0" marB="0"/>
                </a:tc>
              </a:tr>
            </a:tbl>
          </a:graphicData>
        </a:graphic>
      </p:graphicFrame>
    </p:spTree>
    <p:extLst>
      <p:ext uri="{BB962C8B-B14F-4D97-AF65-F5344CB8AC3E}">
        <p14:creationId xmlns:p14="http://schemas.microsoft.com/office/powerpoint/2010/main" val="135984936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504056"/>
          </a:xfrm>
        </p:spPr>
        <p:txBody>
          <a:bodyPr>
            <a:noAutofit/>
          </a:bodyPr>
          <a:lstStyle/>
          <a:p>
            <a:r>
              <a:rPr lang="en-AU" sz="2800" dirty="0" smtClean="0"/>
              <a:t>Project </a:t>
            </a:r>
            <a:r>
              <a:rPr lang="en-AU" sz="2800" dirty="0" err="1" smtClean="0"/>
              <a:t>Logframe</a:t>
            </a:r>
            <a:r>
              <a:rPr lang="en-AU" sz="2800" dirty="0" smtClean="0"/>
              <a:t> Cont’d.</a:t>
            </a:r>
            <a:endParaRPr lang="en-AU"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49344963"/>
              </p:ext>
            </p:extLst>
          </p:nvPr>
        </p:nvGraphicFramePr>
        <p:xfrm>
          <a:off x="-1" y="620688"/>
          <a:ext cx="9036497" cy="5643372"/>
        </p:xfrm>
        <a:graphic>
          <a:graphicData uri="http://schemas.openxmlformats.org/drawingml/2006/table">
            <a:tbl>
              <a:tblPr>
                <a:tableStyleId>{5C22544A-7EE6-4342-B048-85BDC9FD1C3A}</a:tableStyleId>
              </a:tblPr>
              <a:tblGrid>
                <a:gridCol w="1259184"/>
                <a:gridCol w="1703602"/>
                <a:gridCol w="945705"/>
                <a:gridCol w="336498"/>
                <a:gridCol w="312416"/>
                <a:gridCol w="287349"/>
                <a:gridCol w="98298"/>
                <a:gridCol w="1204729"/>
                <a:gridCol w="981932"/>
                <a:gridCol w="1906784"/>
              </a:tblGrid>
              <a:tr h="1281377">
                <a:tc>
                  <a:txBody>
                    <a:bodyPr/>
                    <a:lstStyle/>
                    <a:p>
                      <a:pPr marL="342900" lvl="0" indent="-342900" algn="just">
                        <a:lnSpc>
                          <a:spcPct val="115000"/>
                        </a:lnSpc>
                        <a:spcAft>
                          <a:spcPts val="0"/>
                        </a:spcAft>
                        <a:buFont typeface="+mj-lt"/>
                        <a:buAutoNum type="arabicPeriod" startAt="2"/>
                      </a:pPr>
                      <a:r>
                        <a:rPr lang="en-US" sz="1400" dirty="0">
                          <a:effectLst/>
                        </a:rPr>
                        <a:t>Community Adaptation Capacity strengthened</a:t>
                      </a:r>
                      <a:endParaRPr lang="en-AU" sz="1400" dirty="0">
                        <a:effectLst/>
                        <a:latin typeface="Times New Roman"/>
                        <a:ea typeface="Times New Roman"/>
                        <a:cs typeface="Times New Roman"/>
                      </a:endParaRPr>
                    </a:p>
                  </a:txBody>
                  <a:tcPr marL="17290" marR="17290" marT="0" marB="0"/>
                </a:tc>
                <a:tc>
                  <a:txBody>
                    <a:bodyPr/>
                    <a:lstStyle/>
                    <a:p>
                      <a:pPr marL="342900" lvl="0" indent="-342900" algn="just">
                        <a:lnSpc>
                          <a:spcPct val="115000"/>
                        </a:lnSpc>
                        <a:spcAft>
                          <a:spcPts val="0"/>
                        </a:spcAft>
                        <a:buFont typeface="Symbol"/>
                        <a:buChar char=""/>
                        <a:tabLst>
                          <a:tab pos="-118745" algn="l"/>
                          <a:tab pos="228600" algn="l"/>
                        </a:tabLst>
                      </a:pPr>
                      <a:r>
                        <a:rPr lang="en-US" sz="1400" kern="1200" dirty="0">
                          <a:effectLst/>
                        </a:rPr>
                        <a:t>Income from agriculture sales increased</a:t>
                      </a:r>
                      <a:endParaRPr lang="en-AU" sz="1400" dirty="0">
                        <a:effectLst/>
                      </a:endParaRPr>
                    </a:p>
                    <a:p>
                      <a:pPr marL="342900" lvl="0" indent="-342900" algn="just">
                        <a:lnSpc>
                          <a:spcPct val="115000"/>
                        </a:lnSpc>
                        <a:spcAft>
                          <a:spcPts val="0"/>
                        </a:spcAft>
                        <a:buFont typeface="Symbol"/>
                        <a:buChar char=""/>
                        <a:tabLst>
                          <a:tab pos="-118745" algn="l"/>
                          <a:tab pos="228600" algn="l"/>
                        </a:tabLst>
                      </a:pPr>
                      <a:r>
                        <a:rPr lang="en-US" sz="1400" kern="1200" dirty="0">
                          <a:effectLst/>
                        </a:rPr>
                        <a:t>Climate tolerant varieties introduced and distributed</a:t>
                      </a:r>
                      <a:endParaRPr lang="en-AU" sz="1400" dirty="0">
                        <a:effectLst/>
                      </a:endParaRPr>
                    </a:p>
                    <a:p>
                      <a:pPr marL="342900" lvl="0" indent="-342900">
                        <a:lnSpc>
                          <a:spcPct val="115000"/>
                        </a:lnSpc>
                        <a:spcAft>
                          <a:spcPts val="0"/>
                        </a:spcAft>
                        <a:buFont typeface="Symbol"/>
                        <a:buChar char=""/>
                        <a:tabLst>
                          <a:tab pos="-118745" algn="l"/>
                          <a:tab pos="228600" algn="l"/>
                        </a:tabLst>
                      </a:pPr>
                      <a:r>
                        <a:rPr lang="en-US" sz="1400" kern="1200" dirty="0">
                          <a:effectLst/>
                        </a:rPr>
                        <a:t>Appropriate farming systems adopted</a:t>
                      </a:r>
                      <a:endParaRPr lang="en-AU" sz="1400" dirty="0">
                        <a:effectLst/>
                      </a:endParaRPr>
                    </a:p>
                    <a:p>
                      <a:pPr marL="342900" lvl="0" indent="-342900">
                        <a:lnSpc>
                          <a:spcPct val="115000"/>
                        </a:lnSpc>
                        <a:spcAft>
                          <a:spcPts val="0"/>
                        </a:spcAft>
                        <a:buFont typeface="Symbol"/>
                        <a:buChar char=""/>
                        <a:tabLst>
                          <a:tab pos="-118745" algn="l"/>
                          <a:tab pos="228600" algn="l"/>
                        </a:tabLst>
                      </a:pPr>
                      <a:r>
                        <a:rPr lang="en-US" sz="1400" kern="1200" dirty="0">
                          <a:effectLst/>
                        </a:rPr>
                        <a:t>Capacity building  on agriculture production systems and CC/DRM provided </a:t>
                      </a:r>
                      <a:endParaRPr lang="en-AU" sz="1400" dirty="0">
                        <a:effectLst/>
                        <a:latin typeface="Times New Roman"/>
                        <a:ea typeface="Times New Roman"/>
                        <a:cs typeface="Times New Roman"/>
                      </a:endParaRPr>
                    </a:p>
                  </a:txBody>
                  <a:tcPr marL="17290" marR="17290" marT="0" marB="0"/>
                </a:tc>
                <a:tc gridSpan="3">
                  <a:txBody>
                    <a:bodyPr/>
                    <a:lstStyle/>
                    <a:p>
                      <a:pPr marL="342900" lvl="0" indent="-342900" algn="just">
                        <a:lnSpc>
                          <a:spcPct val="115000"/>
                        </a:lnSpc>
                        <a:spcAft>
                          <a:spcPts val="0"/>
                        </a:spcAft>
                        <a:buFont typeface="Symbol"/>
                        <a:buChar char=""/>
                        <a:tabLst>
                          <a:tab pos="-118745" algn="l"/>
                          <a:tab pos="228600" algn="l"/>
                        </a:tabLst>
                      </a:pPr>
                      <a:r>
                        <a:rPr lang="en-US" sz="1400" kern="1200">
                          <a:effectLst/>
                        </a:rPr>
                        <a:t>Limited income opportunity</a:t>
                      </a:r>
                      <a:endParaRPr lang="en-AU" sz="1400">
                        <a:effectLst/>
                      </a:endParaRPr>
                    </a:p>
                    <a:p>
                      <a:pPr marL="342900" lvl="0" indent="-342900" algn="just">
                        <a:lnSpc>
                          <a:spcPct val="115000"/>
                        </a:lnSpc>
                        <a:spcAft>
                          <a:spcPts val="0"/>
                        </a:spcAft>
                        <a:buFont typeface="Symbol"/>
                        <a:buChar char=""/>
                        <a:tabLst>
                          <a:tab pos="-118745" algn="l"/>
                          <a:tab pos="228600" algn="l"/>
                        </a:tabLst>
                      </a:pPr>
                      <a:r>
                        <a:rPr lang="en-US" sz="1400" kern="1200">
                          <a:effectLst/>
                        </a:rPr>
                        <a:t>Limited market access</a:t>
                      </a:r>
                      <a:endParaRPr lang="en-AU" sz="1400">
                        <a:effectLst/>
                      </a:endParaRPr>
                    </a:p>
                    <a:p>
                      <a:pPr marL="342900" lvl="0" indent="-342900" algn="just">
                        <a:lnSpc>
                          <a:spcPct val="115000"/>
                        </a:lnSpc>
                        <a:spcAft>
                          <a:spcPts val="0"/>
                        </a:spcAft>
                        <a:buFont typeface="Symbol"/>
                        <a:buChar char=""/>
                        <a:tabLst>
                          <a:tab pos="-118745" algn="l"/>
                          <a:tab pos="228600" algn="l"/>
                        </a:tabLst>
                      </a:pPr>
                      <a:r>
                        <a:rPr lang="en-US" sz="1400">
                          <a:effectLst/>
                        </a:rPr>
                        <a:t>Poor access to basic/agri. services and communications</a:t>
                      </a:r>
                      <a:endParaRPr lang="en-AU" sz="1400">
                        <a:effectLst/>
                      </a:endParaRPr>
                    </a:p>
                    <a:p>
                      <a:pPr marL="342900" lvl="0" indent="-342900" algn="just">
                        <a:lnSpc>
                          <a:spcPct val="115000"/>
                        </a:lnSpc>
                        <a:spcAft>
                          <a:spcPts val="0"/>
                        </a:spcAft>
                        <a:buFont typeface="Symbol"/>
                        <a:buChar char=""/>
                        <a:tabLst>
                          <a:tab pos="-118745" algn="l"/>
                          <a:tab pos="228600" algn="l"/>
                        </a:tabLst>
                      </a:pPr>
                      <a:r>
                        <a:rPr lang="en-US" sz="1400" kern="1200">
                          <a:effectLst/>
                        </a:rPr>
                        <a:t>Poor agriculture farming  practices </a:t>
                      </a:r>
                      <a:endParaRPr lang="en-AU" sz="1400">
                        <a:effectLst/>
                      </a:endParaRPr>
                    </a:p>
                    <a:p>
                      <a:pPr marL="342900" lvl="0" indent="-342900" algn="just">
                        <a:lnSpc>
                          <a:spcPct val="115000"/>
                        </a:lnSpc>
                        <a:spcAft>
                          <a:spcPts val="0"/>
                        </a:spcAft>
                        <a:buFont typeface="Symbol"/>
                        <a:buChar char=""/>
                        <a:tabLst>
                          <a:tab pos="-118745" algn="l"/>
                          <a:tab pos="228600" algn="l"/>
                        </a:tabLst>
                      </a:pPr>
                      <a:r>
                        <a:rPr lang="en-US" sz="1400" kern="1200">
                          <a:effectLst/>
                        </a:rPr>
                        <a:t>Limited capacity/knowledge on CC adaptation and DRM</a:t>
                      </a:r>
                      <a:endParaRPr lang="en-AU" sz="1400">
                        <a:effectLst/>
                        <a:latin typeface="Times New Roman"/>
                        <a:ea typeface="Times New Roman"/>
                        <a:cs typeface="Times New Roman"/>
                      </a:endParaRPr>
                    </a:p>
                  </a:txBody>
                  <a:tcPr marL="17290" marR="17290" marT="0" marB="0"/>
                </a:tc>
                <a:tc hMerge="1">
                  <a:txBody>
                    <a:bodyPr/>
                    <a:lstStyle/>
                    <a:p>
                      <a:endParaRPr lang="en-AU"/>
                    </a:p>
                  </a:txBody>
                  <a:tcPr/>
                </a:tc>
                <a:tc hMerge="1">
                  <a:txBody>
                    <a:bodyPr/>
                    <a:lstStyle/>
                    <a:p>
                      <a:pPr marL="342900" lvl="0" indent="-342900" algn="just">
                        <a:lnSpc>
                          <a:spcPct val="115000"/>
                        </a:lnSpc>
                        <a:spcAft>
                          <a:spcPts val="0"/>
                        </a:spcAft>
                        <a:buFont typeface="Symbol"/>
                        <a:buChar char=""/>
                        <a:tabLst>
                          <a:tab pos="-118745" algn="l"/>
                          <a:tab pos="228600" algn="l"/>
                        </a:tabLst>
                      </a:pPr>
                      <a:endParaRPr lang="en-AU" sz="300">
                        <a:effectLst/>
                        <a:latin typeface="Times New Roman"/>
                        <a:ea typeface="Times New Roman"/>
                        <a:cs typeface="Times New Roman"/>
                      </a:endParaRPr>
                    </a:p>
                  </a:txBody>
                  <a:tcPr marL="17290" marR="17290" marT="0" marB="0"/>
                </a:tc>
                <a:tc gridSpan="3">
                  <a:txBody>
                    <a:bodyPr/>
                    <a:lstStyle/>
                    <a:p>
                      <a:pPr marL="342900" lvl="0" indent="-342900" algn="just">
                        <a:lnSpc>
                          <a:spcPct val="115000"/>
                        </a:lnSpc>
                        <a:spcAft>
                          <a:spcPts val="0"/>
                        </a:spcAft>
                        <a:buFont typeface="Symbol"/>
                        <a:buChar char=""/>
                        <a:tabLst>
                          <a:tab pos="-118745" algn="l"/>
                          <a:tab pos="228600" algn="l"/>
                        </a:tabLst>
                      </a:pPr>
                      <a:r>
                        <a:rPr lang="en-US" sz="1400">
                          <a:effectLst/>
                        </a:rPr>
                        <a:t>Income opportunity enhanced</a:t>
                      </a:r>
                      <a:endParaRPr lang="en-AU" sz="1400">
                        <a:effectLst/>
                      </a:endParaRPr>
                    </a:p>
                    <a:p>
                      <a:pPr marL="342900" lvl="0" indent="-342900" algn="just">
                        <a:lnSpc>
                          <a:spcPct val="115000"/>
                        </a:lnSpc>
                        <a:spcAft>
                          <a:spcPts val="0"/>
                        </a:spcAft>
                        <a:buFont typeface="Symbol"/>
                        <a:buChar char=""/>
                        <a:tabLst>
                          <a:tab pos="-118745" algn="l"/>
                          <a:tab pos="228600" algn="l"/>
                        </a:tabLst>
                      </a:pPr>
                      <a:r>
                        <a:rPr lang="en-US" sz="1400" kern="1200">
                          <a:effectLst/>
                        </a:rPr>
                        <a:t>% increase in agriculture sales</a:t>
                      </a:r>
                      <a:endParaRPr lang="en-AU" sz="1400">
                        <a:effectLst/>
                      </a:endParaRPr>
                    </a:p>
                    <a:p>
                      <a:pPr marL="342900" lvl="0" indent="-342900" algn="just">
                        <a:lnSpc>
                          <a:spcPct val="115000"/>
                        </a:lnSpc>
                        <a:spcAft>
                          <a:spcPts val="0"/>
                        </a:spcAft>
                        <a:buFont typeface="Symbol"/>
                        <a:buChar char=""/>
                        <a:tabLst>
                          <a:tab pos="-118745" algn="l"/>
                          <a:tab pos="228600" algn="l"/>
                        </a:tabLst>
                      </a:pPr>
                      <a:r>
                        <a:rPr lang="en-US" sz="1400" kern="1200">
                          <a:effectLst/>
                        </a:rPr>
                        <a:t>Pest and disease problems identified and control measures provided</a:t>
                      </a:r>
                      <a:endParaRPr lang="en-AU" sz="1400">
                        <a:effectLst/>
                      </a:endParaRPr>
                    </a:p>
                    <a:p>
                      <a:pPr marL="342900" lvl="0" indent="-342900" algn="just">
                        <a:lnSpc>
                          <a:spcPct val="115000"/>
                        </a:lnSpc>
                        <a:spcAft>
                          <a:spcPts val="0"/>
                        </a:spcAft>
                        <a:buFont typeface="Symbol"/>
                        <a:buChar char=""/>
                        <a:tabLst>
                          <a:tab pos="-118745" algn="l"/>
                          <a:tab pos="228600" algn="l"/>
                        </a:tabLst>
                      </a:pPr>
                      <a:r>
                        <a:rPr lang="en-US" sz="1400">
                          <a:effectLst/>
                        </a:rPr>
                        <a:t>Appropriate farming practices adopted</a:t>
                      </a:r>
                      <a:r>
                        <a:rPr lang="en-US" sz="1400" kern="1200">
                          <a:effectLst/>
                        </a:rPr>
                        <a:t> </a:t>
                      </a:r>
                      <a:endParaRPr lang="en-AU" sz="1400">
                        <a:effectLst/>
                      </a:endParaRPr>
                    </a:p>
                    <a:p>
                      <a:pPr marL="342900" lvl="0" indent="-342900" algn="just">
                        <a:lnSpc>
                          <a:spcPct val="115000"/>
                        </a:lnSpc>
                        <a:spcAft>
                          <a:spcPts val="0"/>
                        </a:spcAft>
                        <a:buFont typeface="Symbol"/>
                        <a:buChar char=""/>
                        <a:tabLst>
                          <a:tab pos="-118745" algn="l"/>
                          <a:tab pos="228600" algn="l"/>
                        </a:tabLst>
                      </a:pPr>
                      <a:r>
                        <a:rPr lang="en-US" sz="1400" kern="1200">
                          <a:effectLst/>
                        </a:rPr>
                        <a:t>Agriculture production problems reduced</a:t>
                      </a:r>
                      <a:endParaRPr lang="en-AU" sz="1400">
                        <a:effectLst/>
                      </a:endParaRPr>
                    </a:p>
                    <a:p>
                      <a:pPr marL="342900" lvl="0" indent="-342900" algn="just">
                        <a:lnSpc>
                          <a:spcPct val="115000"/>
                        </a:lnSpc>
                        <a:spcAft>
                          <a:spcPts val="0"/>
                        </a:spcAft>
                        <a:buFont typeface="Symbol"/>
                        <a:buChar char=""/>
                        <a:tabLst>
                          <a:tab pos="-118745" algn="l"/>
                          <a:tab pos="228600" algn="l"/>
                        </a:tabLst>
                      </a:pPr>
                      <a:r>
                        <a:rPr lang="en-US" sz="1400" kern="1200">
                          <a:effectLst/>
                        </a:rPr>
                        <a:t>CC / DRM awareness and capacity strengthened</a:t>
                      </a:r>
                      <a:endParaRPr lang="en-AU" sz="1400">
                        <a:effectLst/>
                        <a:latin typeface="Times New Roman"/>
                        <a:ea typeface="Times New Roman"/>
                        <a:cs typeface="Times New Roman"/>
                      </a:endParaRPr>
                    </a:p>
                  </a:txBody>
                  <a:tcPr marL="17290" marR="17290" marT="0" marB="0"/>
                </a:tc>
                <a:tc hMerge="1">
                  <a:txBody>
                    <a:bodyPr/>
                    <a:lstStyle/>
                    <a:p>
                      <a:endParaRPr lang="en-AU"/>
                    </a:p>
                  </a:txBody>
                  <a:tcPr/>
                </a:tc>
                <a:tc hMerge="1">
                  <a:txBody>
                    <a:bodyPr/>
                    <a:lstStyle/>
                    <a:p>
                      <a:endParaRPr lang="en-AU"/>
                    </a:p>
                  </a:txBody>
                  <a:tcPr/>
                </a:tc>
                <a:tc>
                  <a:txBody>
                    <a:bodyPr/>
                    <a:lstStyle/>
                    <a:p>
                      <a:pPr marL="342900" lvl="0" indent="-342900" algn="just">
                        <a:lnSpc>
                          <a:spcPct val="115000"/>
                        </a:lnSpc>
                        <a:spcAft>
                          <a:spcPts val="0"/>
                        </a:spcAft>
                        <a:buFont typeface="Symbol"/>
                        <a:buChar char=""/>
                        <a:tabLst>
                          <a:tab pos="-118745" algn="l"/>
                          <a:tab pos="228600" algn="l"/>
                        </a:tabLst>
                      </a:pPr>
                      <a:r>
                        <a:rPr lang="en-US" sz="1400" kern="1200">
                          <a:effectLst/>
                        </a:rPr>
                        <a:t>Project reports</a:t>
                      </a:r>
                      <a:endParaRPr lang="en-AU" sz="1400">
                        <a:effectLst/>
                      </a:endParaRPr>
                    </a:p>
                    <a:p>
                      <a:pPr marL="342900" lvl="0" indent="-342900" algn="just">
                        <a:lnSpc>
                          <a:spcPct val="115000"/>
                        </a:lnSpc>
                        <a:spcAft>
                          <a:spcPts val="0"/>
                        </a:spcAft>
                        <a:buFont typeface="Symbol"/>
                        <a:buChar char=""/>
                        <a:tabLst>
                          <a:tab pos="-118745" algn="l"/>
                          <a:tab pos="228600" algn="l"/>
                        </a:tabLst>
                      </a:pPr>
                      <a:r>
                        <a:rPr lang="en-US" sz="1400" kern="1200">
                          <a:effectLst/>
                        </a:rPr>
                        <a:t>Project survey</a:t>
                      </a:r>
                      <a:endParaRPr lang="en-AU" sz="1400">
                        <a:effectLst/>
                        <a:latin typeface="Times New Roman"/>
                        <a:ea typeface="Times New Roman"/>
                        <a:cs typeface="Times New Roman"/>
                      </a:endParaRPr>
                    </a:p>
                  </a:txBody>
                  <a:tcPr marL="17290" marR="17290" marT="0" marB="0"/>
                </a:tc>
                <a:tc>
                  <a:txBody>
                    <a:bodyPr/>
                    <a:lstStyle/>
                    <a:p>
                      <a:pPr marL="342900" lvl="0" indent="-342900" algn="just">
                        <a:lnSpc>
                          <a:spcPct val="115000"/>
                        </a:lnSpc>
                        <a:spcAft>
                          <a:spcPts val="0"/>
                        </a:spcAft>
                        <a:buFont typeface="Symbol"/>
                        <a:buChar char=""/>
                        <a:tabLst>
                          <a:tab pos="-118745" algn="l"/>
                          <a:tab pos="228600" algn="l"/>
                        </a:tabLst>
                      </a:pPr>
                      <a:r>
                        <a:rPr lang="en-US" sz="1400" kern="1200" dirty="0">
                          <a:effectLst/>
                        </a:rPr>
                        <a:t>Limited capacity in agriculture farming techniques</a:t>
                      </a:r>
                      <a:endParaRPr lang="en-AU" sz="1400" dirty="0">
                        <a:effectLst/>
                      </a:endParaRPr>
                    </a:p>
                    <a:p>
                      <a:pPr marL="342900" lvl="0" indent="-342900" algn="just">
                        <a:lnSpc>
                          <a:spcPct val="115000"/>
                        </a:lnSpc>
                        <a:spcAft>
                          <a:spcPts val="0"/>
                        </a:spcAft>
                        <a:buFont typeface="Symbol"/>
                        <a:buChar char=""/>
                        <a:tabLst>
                          <a:tab pos="-118745" algn="l"/>
                          <a:tab pos="228600" algn="l"/>
                        </a:tabLst>
                      </a:pPr>
                      <a:r>
                        <a:rPr lang="en-US" sz="1400" kern="1200" dirty="0">
                          <a:effectLst/>
                        </a:rPr>
                        <a:t>Limited access to services</a:t>
                      </a:r>
                      <a:endParaRPr lang="en-AU" sz="1400" dirty="0">
                        <a:effectLst/>
                      </a:endParaRPr>
                    </a:p>
                    <a:p>
                      <a:pPr marL="342900" lvl="0" indent="-342900" algn="just">
                        <a:lnSpc>
                          <a:spcPct val="115000"/>
                        </a:lnSpc>
                        <a:spcAft>
                          <a:spcPts val="0"/>
                        </a:spcAft>
                        <a:buFont typeface="Symbol"/>
                        <a:buChar char=""/>
                        <a:tabLst>
                          <a:tab pos="-118745" algn="l"/>
                          <a:tab pos="228600" algn="l"/>
                        </a:tabLst>
                      </a:pPr>
                      <a:r>
                        <a:rPr lang="en-US" sz="1400" kern="1200" dirty="0">
                          <a:effectLst/>
                        </a:rPr>
                        <a:t>Strong support from partner agencies/stakeholders </a:t>
                      </a:r>
                      <a:endParaRPr lang="en-AU" sz="1400" dirty="0">
                        <a:effectLst/>
                      </a:endParaRPr>
                    </a:p>
                    <a:p>
                      <a:pPr marL="342900" lvl="0" indent="-342900" algn="just">
                        <a:lnSpc>
                          <a:spcPct val="115000"/>
                        </a:lnSpc>
                        <a:spcAft>
                          <a:spcPts val="0"/>
                        </a:spcAft>
                        <a:buFont typeface="Symbol"/>
                        <a:buChar char=""/>
                        <a:tabLst>
                          <a:tab pos="-118745" algn="l"/>
                          <a:tab pos="228600" algn="l"/>
                        </a:tabLst>
                      </a:pPr>
                      <a:r>
                        <a:rPr lang="en-US" sz="1400" kern="1200" dirty="0">
                          <a:effectLst/>
                        </a:rPr>
                        <a:t>Strong participation of community members</a:t>
                      </a:r>
                      <a:endParaRPr lang="en-AU" sz="1400" dirty="0">
                        <a:effectLst/>
                        <a:latin typeface="Times New Roman"/>
                        <a:ea typeface="Times New Roman"/>
                        <a:cs typeface="Times New Roman"/>
                      </a:endParaRPr>
                    </a:p>
                  </a:txBody>
                  <a:tcPr marL="17290" marR="17290" marT="0" marB="0"/>
                </a:tc>
              </a:tr>
            </a:tbl>
          </a:graphicData>
        </a:graphic>
      </p:graphicFrame>
    </p:spTree>
    <p:extLst>
      <p:ext uri="{BB962C8B-B14F-4D97-AF65-F5344CB8AC3E}">
        <p14:creationId xmlns:p14="http://schemas.microsoft.com/office/powerpoint/2010/main" val="20267011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lstStyle/>
          <a:p>
            <a:endParaRPr lang="en-AU"/>
          </a:p>
        </p:txBody>
      </p:sp>
      <p:graphicFrame>
        <p:nvGraphicFramePr>
          <p:cNvPr id="4" name="Content Placeholder 3"/>
          <p:cNvGraphicFramePr>
            <a:graphicFrameLocks/>
          </p:cNvGraphicFramePr>
          <p:nvPr>
            <p:extLst>
              <p:ext uri="{D42A27DB-BD31-4B8C-83A1-F6EECF244321}">
                <p14:modId xmlns:p14="http://schemas.microsoft.com/office/powerpoint/2010/main" val="1875045789"/>
              </p:ext>
            </p:extLst>
          </p:nvPr>
        </p:nvGraphicFramePr>
        <p:xfrm>
          <a:off x="-1" y="620688"/>
          <a:ext cx="9144001" cy="4536504"/>
        </p:xfrm>
        <a:graphic>
          <a:graphicData uri="http://schemas.openxmlformats.org/drawingml/2006/table">
            <a:tbl>
              <a:tblPr>
                <a:tableStyleId>{5C22544A-7EE6-4342-B048-85BDC9FD1C3A}</a:tableStyleId>
              </a:tblPr>
              <a:tblGrid>
                <a:gridCol w="1475657"/>
                <a:gridCol w="1944216"/>
                <a:gridCol w="1440160"/>
                <a:gridCol w="1368152"/>
                <a:gridCol w="1257935"/>
                <a:gridCol w="1657881"/>
              </a:tblGrid>
              <a:tr h="4536504">
                <a:tc>
                  <a:txBody>
                    <a:bodyPr/>
                    <a:lstStyle/>
                    <a:p>
                      <a:pPr>
                        <a:lnSpc>
                          <a:spcPct val="115000"/>
                        </a:lnSpc>
                        <a:spcAft>
                          <a:spcPts val="0"/>
                        </a:spcAft>
                      </a:pPr>
                      <a:r>
                        <a:rPr lang="en-AU" sz="2000" dirty="0">
                          <a:solidFill>
                            <a:srgbClr val="000000"/>
                          </a:solidFill>
                          <a:effectLst/>
                          <a:latin typeface="Times New Roman"/>
                          <a:ea typeface="Times New Roman"/>
                          <a:cs typeface="Times New Roman"/>
                        </a:rPr>
                        <a:t>3. Aquaculture farming promoted</a:t>
                      </a:r>
                      <a:endParaRPr lang="en-AU" sz="2000" dirty="0">
                        <a:effectLst/>
                        <a:latin typeface="Times New Roman"/>
                        <a:ea typeface="Times New Roman"/>
                        <a:cs typeface="Times New Roman"/>
                      </a:endParaRPr>
                    </a:p>
                  </a:txBody>
                  <a:tcPr marL="68580" marR="68580" marT="0" marB="0" anchor="ctr"/>
                </a:tc>
                <a:tc>
                  <a:txBody>
                    <a:bodyPr/>
                    <a:lstStyle/>
                    <a:p>
                      <a:pPr marL="342900" lvl="0" indent="-342900">
                        <a:lnSpc>
                          <a:spcPct val="115000"/>
                        </a:lnSpc>
                        <a:spcAft>
                          <a:spcPts val="0"/>
                        </a:spcAft>
                        <a:buFont typeface="Symbol"/>
                        <a:buChar char=""/>
                      </a:pPr>
                      <a:r>
                        <a:rPr lang="en-AU" sz="2000" dirty="0">
                          <a:solidFill>
                            <a:srgbClr val="000000"/>
                          </a:solidFill>
                          <a:effectLst/>
                          <a:latin typeface="Times New Roman"/>
                          <a:ea typeface="Times New Roman"/>
                          <a:cs typeface="Times New Roman"/>
                        </a:rPr>
                        <a:t>at least one aquaculture farm introduced</a:t>
                      </a:r>
                      <a:endParaRPr lang="en-AU" sz="2000" dirty="0">
                        <a:effectLst/>
                        <a:latin typeface="Times New Roman"/>
                        <a:ea typeface="Times New Roman"/>
                        <a:cs typeface="Times New Roman"/>
                      </a:endParaRPr>
                    </a:p>
                    <a:p>
                      <a:pPr marL="342900" lvl="0" indent="-342900">
                        <a:lnSpc>
                          <a:spcPct val="115000"/>
                        </a:lnSpc>
                        <a:spcAft>
                          <a:spcPts val="0"/>
                        </a:spcAft>
                        <a:buFont typeface="Symbol"/>
                        <a:buChar char=""/>
                      </a:pPr>
                      <a:r>
                        <a:rPr lang="en-AU" sz="2000" dirty="0">
                          <a:solidFill>
                            <a:srgbClr val="000000"/>
                          </a:solidFill>
                          <a:effectLst/>
                          <a:latin typeface="Times New Roman"/>
                          <a:ea typeface="Times New Roman"/>
                          <a:cs typeface="Times New Roman"/>
                        </a:rPr>
                        <a:t>increased protein intake/availability for the community</a:t>
                      </a:r>
                      <a:endParaRPr lang="en-AU" sz="2000" dirty="0">
                        <a:effectLst/>
                        <a:latin typeface="Times New Roman"/>
                        <a:ea typeface="Times New Roman"/>
                        <a:cs typeface="Times New Roman"/>
                      </a:endParaRPr>
                    </a:p>
                  </a:txBody>
                  <a:tcPr marL="68580" marR="68580" marT="0" marB="0" anchor="ctr"/>
                </a:tc>
                <a:tc>
                  <a:txBody>
                    <a:bodyPr/>
                    <a:lstStyle/>
                    <a:p>
                      <a:pPr marL="342900" lvl="0" indent="-342900">
                        <a:lnSpc>
                          <a:spcPct val="115000"/>
                        </a:lnSpc>
                        <a:spcAft>
                          <a:spcPts val="0"/>
                        </a:spcAft>
                        <a:buFont typeface="Symbol"/>
                        <a:buChar char=""/>
                      </a:pPr>
                      <a:r>
                        <a:rPr lang="en-AU" sz="2000" dirty="0">
                          <a:solidFill>
                            <a:srgbClr val="000000"/>
                          </a:solidFill>
                          <a:effectLst/>
                          <a:latin typeface="Times New Roman"/>
                          <a:ea typeface="Times New Roman"/>
                          <a:cs typeface="Times New Roman"/>
                        </a:rPr>
                        <a:t>low protein intake</a:t>
                      </a:r>
                      <a:endParaRPr lang="en-AU" sz="2000" dirty="0">
                        <a:effectLst/>
                        <a:latin typeface="Times New Roman"/>
                        <a:ea typeface="Times New Roman"/>
                        <a:cs typeface="Times New Roman"/>
                      </a:endParaRPr>
                    </a:p>
                    <a:p>
                      <a:pPr marL="342900" lvl="0" indent="-342900">
                        <a:lnSpc>
                          <a:spcPct val="115000"/>
                        </a:lnSpc>
                        <a:spcAft>
                          <a:spcPts val="0"/>
                        </a:spcAft>
                        <a:buFont typeface="Symbol"/>
                        <a:buChar char=""/>
                      </a:pPr>
                      <a:r>
                        <a:rPr lang="en-AU" sz="2000" dirty="0">
                          <a:solidFill>
                            <a:srgbClr val="000000"/>
                          </a:solidFill>
                          <a:effectLst/>
                          <a:latin typeface="Times New Roman"/>
                          <a:ea typeface="Times New Roman"/>
                          <a:cs typeface="Times New Roman"/>
                        </a:rPr>
                        <a:t>limited protein diversity</a:t>
                      </a:r>
                      <a:endParaRPr lang="en-AU" sz="2000" dirty="0">
                        <a:effectLst/>
                        <a:latin typeface="Times New Roman"/>
                        <a:ea typeface="Times New Roman"/>
                        <a:cs typeface="Times New Roman"/>
                      </a:endParaRPr>
                    </a:p>
                  </a:txBody>
                  <a:tcPr marL="68580" marR="68580" marT="0" marB="0"/>
                </a:tc>
                <a:tc>
                  <a:txBody>
                    <a:bodyPr/>
                    <a:lstStyle/>
                    <a:p>
                      <a:pPr marL="342900" lvl="0" indent="-342900">
                        <a:lnSpc>
                          <a:spcPct val="115000"/>
                        </a:lnSpc>
                        <a:spcAft>
                          <a:spcPts val="0"/>
                        </a:spcAft>
                        <a:buFont typeface="Symbol"/>
                        <a:buChar char=""/>
                      </a:pPr>
                      <a:r>
                        <a:rPr lang="en-AU" sz="2000" dirty="0">
                          <a:solidFill>
                            <a:srgbClr val="000000"/>
                          </a:solidFill>
                          <a:effectLst/>
                          <a:latin typeface="Times New Roman"/>
                          <a:ea typeface="Times New Roman"/>
                          <a:cs typeface="Times New Roman"/>
                        </a:rPr>
                        <a:t>increased protein availability </a:t>
                      </a:r>
                      <a:endParaRPr lang="en-AU" sz="2000" dirty="0">
                        <a:effectLst/>
                        <a:latin typeface="Times New Roman"/>
                        <a:ea typeface="Times New Roman"/>
                        <a:cs typeface="Times New Roman"/>
                      </a:endParaRPr>
                    </a:p>
                  </a:txBody>
                  <a:tcPr marL="68580" marR="68580" marT="0" marB="0"/>
                </a:tc>
                <a:tc>
                  <a:txBody>
                    <a:bodyPr/>
                    <a:lstStyle/>
                    <a:p>
                      <a:pPr marL="342900" lvl="0" indent="-342900">
                        <a:lnSpc>
                          <a:spcPct val="115000"/>
                        </a:lnSpc>
                        <a:spcAft>
                          <a:spcPts val="0"/>
                        </a:spcAft>
                        <a:buFont typeface="Symbol"/>
                        <a:buChar char=""/>
                      </a:pPr>
                      <a:r>
                        <a:rPr lang="en-AU" sz="2000" dirty="0">
                          <a:solidFill>
                            <a:srgbClr val="000000"/>
                          </a:solidFill>
                          <a:effectLst/>
                          <a:latin typeface="Times New Roman"/>
                          <a:ea typeface="Times New Roman"/>
                          <a:cs typeface="Times New Roman"/>
                        </a:rPr>
                        <a:t>project survey</a:t>
                      </a:r>
                      <a:endParaRPr lang="en-AU" sz="2000" dirty="0">
                        <a:effectLst/>
                        <a:latin typeface="Times New Roman"/>
                        <a:ea typeface="Times New Roman"/>
                        <a:cs typeface="Times New Roman"/>
                      </a:endParaRPr>
                    </a:p>
                  </a:txBody>
                  <a:tcPr marL="68580" marR="68580" marT="0" marB="0"/>
                </a:tc>
                <a:tc>
                  <a:txBody>
                    <a:bodyPr/>
                    <a:lstStyle/>
                    <a:p>
                      <a:pPr marL="342900" lvl="0" indent="-342900">
                        <a:lnSpc>
                          <a:spcPct val="115000"/>
                        </a:lnSpc>
                        <a:spcAft>
                          <a:spcPts val="0"/>
                        </a:spcAft>
                        <a:buFont typeface="Symbol"/>
                        <a:buChar char=""/>
                      </a:pPr>
                      <a:r>
                        <a:rPr lang="en-AU" sz="2000" dirty="0">
                          <a:solidFill>
                            <a:srgbClr val="000000"/>
                          </a:solidFill>
                          <a:effectLst/>
                          <a:latin typeface="Times New Roman"/>
                          <a:ea typeface="Times New Roman"/>
                          <a:cs typeface="Times New Roman"/>
                        </a:rPr>
                        <a:t>strong support from community</a:t>
                      </a:r>
                      <a:endParaRPr lang="en-AU" sz="2000" dirty="0">
                        <a:effectLst/>
                        <a:latin typeface="Times New Roman"/>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2471668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a:bodyPr>
          <a:lstStyle/>
          <a:p>
            <a:r>
              <a:rPr lang="en-AU" sz="3200" b="1" dirty="0"/>
              <a:t>Project Objective</a:t>
            </a:r>
            <a:r>
              <a:rPr lang="en-AU" sz="3200" b="1" dirty="0" smtClean="0"/>
              <a:t>:</a:t>
            </a:r>
            <a:endParaRPr lang="en-AU" sz="3200" dirty="0"/>
          </a:p>
        </p:txBody>
      </p:sp>
      <p:sp>
        <p:nvSpPr>
          <p:cNvPr id="3" name="Content Placeholder 2"/>
          <p:cNvSpPr>
            <a:spLocks noGrp="1"/>
          </p:cNvSpPr>
          <p:nvPr>
            <p:ph idx="1"/>
          </p:nvPr>
        </p:nvSpPr>
        <p:spPr/>
        <p:txBody>
          <a:bodyPr>
            <a:normAutofit fontScale="77500" lnSpcReduction="20000"/>
          </a:bodyPr>
          <a:lstStyle/>
          <a:p>
            <a:r>
              <a:rPr lang="en-AU" dirty="0" smtClean="0"/>
              <a:t>Improved </a:t>
            </a:r>
            <a:r>
              <a:rPr lang="en-AU" dirty="0"/>
              <a:t>understanding of present and future climate related constraints on sustainable food production in various Pacific Island agriculture ecosystems, and the adoption of innovative adaptation responses that contribute to maintaining or increasing food </a:t>
            </a:r>
            <a:r>
              <a:rPr lang="en-AU" dirty="0" smtClean="0"/>
              <a:t>security</a:t>
            </a:r>
            <a:endParaRPr lang="en-AU" dirty="0"/>
          </a:p>
          <a:p>
            <a:endParaRPr lang="en-AU" dirty="0"/>
          </a:p>
          <a:p>
            <a:pPr lvl="0"/>
            <a:r>
              <a:rPr lang="en-AU" dirty="0"/>
              <a:t>Strengthened national and community capacity to build food security and respond proactively to climate change and climate </a:t>
            </a:r>
            <a:r>
              <a:rPr lang="en-AU" dirty="0" smtClean="0"/>
              <a:t>variability</a:t>
            </a:r>
            <a:endParaRPr lang="en-AU" dirty="0"/>
          </a:p>
          <a:p>
            <a:endParaRPr lang="en-AU" dirty="0"/>
          </a:p>
          <a:p>
            <a:pPr lvl="0"/>
            <a:r>
              <a:rPr lang="en-AU" dirty="0"/>
              <a:t>Improved integration of successful approaches into national and sector climate change adaptation </a:t>
            </a:r>
            <a:r>
              <a:rPr lang="en-AU" dirty="0" smtClean="0"/>
              <a:t>strategies.</a:t>
            </a:r>
            <a:endParaRPr lang="en-AU" dirty="0"/>
          </a:p>
          <a:p>
            <a:endParaRPr lang="en-AU" dirty="0"/>
          </a:p>
          <a:p>
            <a:endParaRPr lang="en-AU" dirty="0"/>
          </a:p>
        </p:txBody>
      </p:sp>
    </p:spTree>
    <p:extLst>
      <p:ext uri="{BB962C8B-B14F-4D97-AF65-F5344CB8AC3E}">
        <p14:creationId xmlns:p14="http://schemas.microsoft.com/office/powerpoint/2010/main" val="373796204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Autofit/>
          </a:bodyPr>
          <a:lstStyle/>
          <a:p>
            <a:r>
              <a:rPr lang="en-AU" sz="3200" b="1" dirty="0" smtClean="0"/>
              <a:t>Recommendations</a:t>
            </a:r>
            <a:endParaRPr lang="en-AU" sz="3200" b="1" dirty="0"/>
          </a:p>
        </p:txBody>
      </p:sp>
      <p:sp>
        <p:nvSpPr>
          <p:cNvPr id="3" name="Content Placeholder 2"/>
          <p:cNvSpPr>
            <a:spLocks noGrp="1"/>
          </p:cNvSpPr>
          <p:nvPr>
            <p:ph idx="1"/>
          </p:nvPr>
        </p:nvSpPr>
        <p:spPr>
          <a:xfrm>
            <a:off x="179512" y="836712"/>
            <a:ext cx="8856984" cy="5904656"/>
          </a:xfrm>
        </p:spPr>
        <p:txBody>
          <a:bodyPr>
            <a:normAutofit fontScale="92500" lnSpcReduction="10000"/>
          </a:bodyPr>
          <a:lstStyle/>
          <a:p>
            <a:pPr marL="0" indent="0">
              <a:buNone/>
            </a:pPr>
            <a:r>
              <a:rPr lang="en-AU" dirty="0" smtClean="0"/>
              <a:t>NAB is requested to:</a:t>
            </a:r>
          </a:p>
          <a:p>
            <a:pPr lvl="0"/>
            <a:r>
              <a:rPr lang="en-AU" dirty="0" smtClean="0"/>
              <a:t>Note/endorse </a:t>
            </a:r>
            <a:r>
              <a:rPr lang="en-AU" dirty="0"/>
              <a:t>the project site for Vanuatu (</a:t>
            </a:r>
            <a:r>
              <a:rPr lang="en-AU" dirty="0" err="1"/>
              <a:t>Ureparapara</a:t>
            </a:r>
            <a:r>
              <a:rPr lang="en-AU" dirty="0"/>
              <a:t>) given their degree of vulnerability;</a:t>
            </a:r>
          </a:p>
          <a:p>
            <a:pPr lvl="0"/>
            <a:endParaRPr lang="en-AU" dirty="0" smtClean="0"/>
          </a:p>
          <a:p>
            <a:pPr lvl="0"/>
            <a:r>
              <a:rPr lang="en-AU" dirty="0" smtClean="0"/>
              <a:t>Note/endorse </a:t>
            </a:r>
            <a:r>
              <a:rPr lang="en-AU" dirty="0"/>
              <a:t>the findings of the CC and FS V&amp;A for the project site;</a:t>
            </a:r>
          </a:p>
          <a:p>
            <a:pPr lvl="0"/>
            <a:endParaRPr lang="en-AU" dirty="0" smtClean="0"/>
          </a:p>
          <a:p>
            <a:pPr lvl="0"/>
            <a:r>
              <a:rPr lang="en-AU" dirty="0" smtClean="0"/>
              <a:t>Endorse </a:t>
            </a:r>
            <a:r>
              <a:rPr lang="en-AU" dirty="0"/>
              <a:t>the project </a:t>
            </a:r>
            <a:r>
              <a:rPr lang="en-AU" dirty="0" err="1"/>
              <a:t>logframe</a:t>
            </a:r>
            <a:r>
              <a:rPr lang="en-AU" dirty="0"/>
              <a:t> (attachment);</a:t>
            </a:r>
          </a:p>
          <a:p>
            <a:pPr lvl="0"/>
            <a:endParaRPr lang="en-AU" dirty="0" smtClean="0"/>
          </a:p>
          <a:p>
            <a:pPr lvl="0"/>
            <a:r>
              <a:rPr lang="en-AU" dirty="0" smtClean="0"/>
              <a:t>Recommend </a:t>
            </a:r>
            <a:r>
              <a:rPr lang="en-AU" dirty="0"/>
              <a:t>collaboration from other projects such as the World Bank project on food security to reduce the community vulnerability and improve livelihoods;</a:t>
            </a:r>
          </a:p>
        </p:txBody>
      </p:sp>
    </p:spTree>
    <p:extLst>
      <p:ext uri="{BB962C8B-B14F-4D97-AF65-F5344CB8AC3E}">
        <p14:creationId xmlns:p14="http://schemas.microsoft.com/office/powerpoint/2010/main" val="34498888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en-AU" sz="3200" b="1" dirty="0" smtClean="0"/>
              <a:t>Project Components and Activities</a:t>
            </a:r>
            <a:endParaRPr lang="en-AU" sz="3200" b="1" dirty="0"/>
          </a:p>
        </p:txBody>
      </p:sp>
      <p:sp>
        <p:nvSpPr>
          <p:cNvPr id="3" name="Content Placeholder 2"/>
          <p:cNvSpPr>
            <a:spLocks noGrp="1"/>
          </p:cNvSpPr>
          <p:nvPr>
            <p:ph idx="1"/>
          </p:nvPr>
        </p:nvSpPr>
        <p:spPr>
          <a:xfrm>
            <a:off x="457200" y="1124744"/>
            <a:ext cx="8229600" cy="5001419"/>
          </a:xfrm>
        </p:spPr>
        <p:txBody>
          <a:bodyPr>
            <a:noAutofit/>
          </a:bodyPr>
          <a:lstStyle/>
          <a:p>
            <a:r>
              <a:rPr lang="en-AU" sz="2400" dirty="0" smtClean="0"/>
              <a:t>Vegetation and Land Cover mapping (Solomon Islands, Fiji and Kiribati)</a:t>
            </a:r>
          </a:p>
          <a:p>
            <a:endParaRPr lang="en-AU" sz="2400" dirty="0" smtClean="0"/>
          </a:p>
          <a:p>
            <a:r>
              <a:rPr lang="en-AU" sz="2400" dirty="0" smtClean="0"/>
              <a:t>Adaptation Approaches:</a:t>
            </a:r>
          </a:p>
          <a:p>
            <a:pPr lvl="1"/>
            <a:r>
              <a:rPr lang="en-AU" sz="2400" dirty="0" smtClean="0"/>
              <a:t>Site Selection (April 2013)</a:t>
            </a:r>
          </a:p>
          <a:p>
            <a:pPr lvl="1"/>
            <a:r>
              <a:rPr lang="en-AU" sz="2400" dirty="0" smtClean="0"/>
              <a:t>CC and FS V&amp;A in selected sites (June 2013)</a:t>
            </a:r>
          </a:p>
          <a:p>
            <a:pPr lvl="1"/>
            <a:r>
              <a:rPr lang="en-AU" sz="2400" dirty="0" smtClean="0"/>
              <a:t>Adaptive capacity analysis</a:t>
            </a:r>
          </a:p>
          <a:p>
            <a:pPr lvl="1"/>
            <a:r>
              <a:rPr lang="en-AU" sz="2400" dirty="0" smtClean="0"/>
              <a:t>Design and Implement and Evaluate Adaptation Strategies</a:t>
            </a:r>
          </a:p>
          <a:p>
            <a:pPr lvl="1"/>
            <a:r>
              <a:rPr lang="en-AU" sz="2400" dirty="0" smtClean="0"/>
              <a:t>Building community awareness to CC variability/impacts and measures to increase resiliency of </a:t>
            </a:r>
            <a:r>
              <a:rPr lang="en-AU" sz="2400" dirty="0" err="1" smtClean="0"/>
              <a:t>agri</a:t>
            </a:r>
            <a:r>
              <a:rPr lang="en-AU" sz="2400" dirty="0" smtClean="0"/>
              <a:t> systems</a:t>
            </a:r>
          </a:p>
          <a:p>
            <a:pPr lvl="1"/>
            <a:r>
              <a:rPr lang="en-AU" sz="2400" dirty="0" smtClean="0"/>
              <a:t>Policy advise (Enhancing CC resiliency of food production systems)</a:t>
            </a:r>
            <a:endParaRPr lang="en-AU" sz="2400" dirty="0"/>
          </a:p>
        </p:txBody>
      </p:sp>
    </p:spTree>
    <p:extLst>
      <p:ext uri="{BB962C8B-B14F-4D97-AF65-F5344CB8AC3E}">
        <p14:creationId xmlns:p14="http://schemas.microsoft.com/office/powerpoint/2010/main" val="35050706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noAutofit/>
          </a:bodyPr>
          <a:lstStyle/>
          <a:p>
            <a:r>
              <a:rPr lang="en-AU" sz="3200" b="1" dirty="0" smtClean="0"/>
              <a:t>Briefing Objectives/Outcomes</a:t>
            </a:r>
            <a:endParaRPr lang="en-AU" sz="3200" dirty="0"/>
          </a:p>
        </p:txBody>
      </p:sp>
      <p:sp>
        <p:nvSpPr>
          <p:cNvPr id="3" name="Content Placeholder 2"/>
          <p:cNvSpPr>
            <a:spLocks noGrp="1"/>
          </p:cNvSpPr>
          <p:nvPr>
            <p:ph idx="1"/>
          </p:nvPr>
        </p:nvSpPr>
        <p:spPr>
          <a:xfrm>
            <a:off x="457200" y="1052736"/>
            <a:ext cx="8229600" cy="5544616"/>
          </a:xfrm>
        </p:spPr>
        <p:txBody>
          <a:bodyPr>
            <a:noAutofit/>
          </a:bodyPr>
          <a:lstStyle/>
          <a:p>
            <a:pPr marL="0" lvl="0" indent="0">
              <a:buNone/>
            </a:pPr>
            <a:r>
              <a:rPr lang="en-AU" sz="2400" dirty="0" smtClean="0"/>
              <a:t>Update NAB on the following:</a:t>
            </a:r>
          </a:p>
          <a:p>
            <a:pPr marL="514350" lvl="0" indent="-514350">
              <a:buFont typeface="+mj-lt"/>
              <a:buAutoNum type="arabicPeriod"/>
            </a:pPr>
            <a:endParaRPr lang="en-AU" sz="2400" dirty="0" smtClean="0"/>
          </a:p>
          <a:p>
            <a:pPr marL="514350" lvl="0" indent="-514350">
              <a:buFont typeface="+mj-lt"/>
              <a:buAutoNum type="arabicPeriod"/>
            </a:pPr>
            <a:r>
              <a:rPr lang="en-AU" sz="2400" dirty="0" smtClean="0"/>
              <a:t>Project Selection process and selected project site for Vanuatu</a:t>
            </a:r>
          </a:p>
          <a:p>
            <a:pPr marL="514350" lvl="0" indent="-514350">
              <a:buFont typeface="+mj-lt"/>
              <a:buAutoNum type="arabicPeriod"/>
            </a:pPr>
            <a:endParaRPr lang="en-AU" sz="2400" dirty="0" smtClean="0"/>
          </a:p>
          <a:p>
            <a:pPr marL="514350" lvl="0" indent="-514350">
              <a:buFont typeface="+mj-lt"/>
              <a:buAutoNum type="arabicPeriod"/>
            </a:pPr>
            <a:r>
              <a:rPr lang="en-AU" sz="2400" dirty="0" smtClean="0"/>
              <a:t>Results </a:t>
            </a:r>
            <a:r>
              <a:rPr lang="en-AU" sz="2400" dirty="0"/>
              <a:t>of the Climate Change and Food Security  vulnerability assessment conducted in Divers Bay Village, Ureparapara, Banks, </a:t>
            </a:r>
            <a:r>
              <a:rPr lang="en-AU" sz="2400" dirty="0" err="1"/>
              <a:t>Torba</a:t>
            </a:r>
            <a:r>
              <a:rPr lang="en-AU" sz="2400" dirty="0"/>
              <a:t> Province</a:t>
            </a:r>
          </a:p>
          <a:p>
            <a:pPr marL="514350" lvl="0" indent="-514350">
              <a:buFont typeface="+mj-lt"/>
              <a:buAutoNum type="arabicPeriod"/>
            </a:pPr>
            <a:endParaRPr lang="en-AU" sz="2400" dirty="0" smtClean="0"/>
          </a:p>
          <a:p>
            <a:pPr marL="514350" indent="-514350">
              <a:buFont typeface="+mj-lt"/>
              <a:buAutoNum type="arabicPeriod"/>
            </a:pPr>
            <a:r>
              <a:rPr lang="en-AU" sz="2400" dirty="0"/>
              <a:t>Adaptation Strategies identified for the </a:t>
            </a:r>
            <a:r>
              <a:rPr lang="en-AU" sz="2400" dirty="0" smtClean="0"/>
              <a:t>project/Draft </a:t>
            </a:r>
            <a:r>
              <a:rPr lang="en-AU" sz="2400" dirty="0"/>
              <a:t>Project </a:t>
            </a:r>
            <a:r>
              <a:rPr lang="en-AU" sz="2400" dirty="0" err="1"/>
              <a:t>Logframe</a:t>
            </a:r>
            <a:r>
              <a:rPr lang="en-AU" sz="2400" dirty="0"/>
              <a:t> </a:t>
            </a:r>
            <a:r>
              <a:rPr lang="en-AU" sz="2400" dirty="0" smtClean="0"/>
              <a:t>and Activities</a:t>
            </a:r>
            <a:endParaRPr lang="en-AU" sz="2400" dirty="0"/>
          </a:p>
          <a:p>
            <a:pPr marL="514350" indent="-514350">
              <a:buFont typeface="+mj-lt"/>
              <a:buAutoNum type="arabicPeriod"/>
            </a:pPr>
            <a:endParaRPr lang="en-AU" sz="2400" dirty="0"/>
          </a:p>
          <a:p>
            <a:pPr marL="514350" indent="-514350">
              <a:buFont typeface="+mj-lt"/>
              <a:buAutoNum type="arabicPeriod"/>
            </a:pPr>
            <a:r>
              <a:rPr lang="en-AU" sz="2400" dirty="0" smtClean="0"/>
              <a:t>Way </a:t>
            </a:r>
            <a:r>
              <a:rPr lang="en-AU" sz="2400" dirty="0"/>
              <a:t>forward project implementation </a:t>
            </a:r>
            <a:r>
              <a:rPr lang="en-AU" sz="2400" dirty="0" smtClean="0"/>
              <a:t>arrangements</a:t>
            </a:r>
            <a:endParaRPr lang="en-AU" sz="2400" dirty="0">
              <a:solidFill>
                <a:srgbClr val="FF0000"/>
              </a:solidFill>
            </a:endParaRPr>
          </a:p>
        </p:txBody>
      </p:sp>
    </p:spTree>
    <p:extLst>
      <p:ext uri="{BB962C8B-B14F-4D97-AF65-F5344CB8AC3E}">
        <p14:creationId xmlns:p14="http://schemas.microsoft.com/office/powerpoint/2010/main" val="22181282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852936"/>
            <a:ext cx="8229600" cy="1143000"/>
          </a:xfrm>
        </p:spPr>
        <p:txBody>
          <a:bodyPr>
            <a:normAutofit fontScale="90000"/>
          </a:bodyPr>
          <a:lstStyle/>
          <a:p>
            <a:r>
              <a:rPr lang="en-AU" b="1" dirty="0" smtClean="0"/>
              <a:t>CC and FS Vulnerability Assessment</a:t>
            </a:r>
            <a:endParaRPr lang="en-AU" b="1" dirty="0"/>
          </a:p>
        </p:txBody>
      </p:sp>
    </p:spTree>
    <p:extLst>
      <p:ext uri="{BB962C8B-B14F-4D97-AF65-F5344CB8AC3E}">
        <p14:creationId xmlns:p14="http://schemas.microsoft.com/office/powerpoint/2010/main" val="10472140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Objective</a:t>
            </a:r>
            <a:endParaRPr lang="en-AU" dirty="0"/>
          </a:p>
        </p:txBody>
      </p:sp>
      <p:sp>
        <p:nvSpPr>
          <p:cNvPr id="3" name="Content Placeholder 2"/>
          <p:cNvSpPr>
            <a:spLocks noGrp="1"/>
          </p:cNvSpPr>
          <p:nvPr>
            <p:ph idx="1"/>
          </p:nvPr>
        </p:nvSpPr>
        <p:spPr>
          <a:xfrm>
            <a:off x="457200" y="1600200"/>
            <a:ext cx="8229600" cy="4997152"/>
          </a:xfrm>
        </p:spPr>
        <p:txBody>
          <a:bodyPr>
            <a:normAutofit fontScale="92500" lnSpcReduction="20000"/>
          </a:bodyPr>
          <a:lstStyle/>
          <a:p>
            <a:pPr marL="0" indent="0">
              <a:buNone/>
            </a:pPr>
            <a:r>
              <a:rPr lang="en-US" dirty="0" smtClean="0"/>
              <a:t>The </a:t>
            </a:r>
            <a:r>
              <a:rPr lang="en-US" dirty="0"/>
              <a:t>main objective of the assessment was </a:t>
            </a:r>
            <a:r>
              <a:rPr lang="en-AU" dirty="0" smtClean="0"/>
              <a:t>to:</a:t>
            </a:r>
          </a:p>
          <a:p>
            <a:r>
              <a:rPr lang="en-AU" dirty="0" smtClean="0"/>
              <a:t>conduct </a:t>
            </a:r>
            <a:r>
              <a:rPr lang="en-AU" dirty="0"/>
              <a:t>climate change vulnerability assessments on the land based agricultural production </a:t>
            </a:r>
            <a:r>
              <a:rPr lang="en-AU" dirty="0" smtClean="0"/>
              <a:t>systems. </a:t>
            </a:r>
            <a:r>
              <a:rPr lang="en-US" dirty="0" smtClean="0"/>
              <a:t>More </a:t>
            </a:r>
            <a:r>
              <a:rPr lang="en-US" dirty="0"/>
              <a:t>specifically:</a:t>
            </a:r>
            <a:endParaRPr lang="en-AU" dirty="0"/>
          </a:p>
          <a:p>
            <a:pPr lvl="0"/>
            <a:endParaRPr lang="en-AU" dirty="0" smtClean="0"/>
          </a:p>
          <a:p>
            <a:pPr lvl="1"/>
            <a:r>
              <a:rPr lang="en-AU" dirty="0" smtClean="0"/>
              <a:t>Assess </a:t>
            </a:r>
            <a:r>
              <a:rPr lang="en-AU" dirty="0"/>
              <a:t>the degree of vulnerability to climate change on food productions systems in Ureparapara;</a:t>
            </a:r>
          </a:p>
          <a:p>
            <a:pPr lvl="1"/>
            <a:endParaRPr lang="en-AU" dirty="0" smtClean="0"/>
          </a:p>
          <a:p>
            <a:pPr lvl="1"/>
            <a:r>
              <a:rPr lang="en-AU" dirty="0" smtClean="0"/>
              <a:t>Assess </a:t>
            </a:r>
            <a:r>
              <a:rPr lang="en-AU" dirty="0"/>
              <a:t>food security situation in Ureparapara;</a:t>
            </a:r>
          </a:p>
          <a:p>
            <a:pPr lvl="1"/>
            <a:endParaRPr lang="en-AU" dirty="0" smtClean="0"/>
          </a:p>
          <a:p>
            <a:pPr lvl="1"/>
            <a:r>
              <a:rPr lang="en-AU" dirty="0" smtClean="0"/>
              <a:t>Identify </a:t>
            </a:r>
            <a:r>
              <a:rPr lang="en-AU" dirty="0"/>
              <a:t>adaptation measures to the impacts of climate change on food production systems.</a:t>
            </a:r>
          </a:p>
          <a:p>
            <a:endParaRPr lang="en-AU" dirty="0"/>
          </a:p>
        </p:txBody>
      </p:sp>
    </p:spTree>
    <p:extLst>
      <p:ext uri="{BB962C8B-B14F-4D97-AF65-F5344CB8AC3E}">
        <p14:creationId xmlns:p14="http://schemas.microsoft.com/office/powerpoint/2010/main" val="32988006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a:bodyPr>
          <a:lstStyle/>
          <a:p>
            <a:r>
              <a:rPr lang="en-US" sz="2800" b="1" dirty="0"/>
              <a:t>Site Selection </a:t>
            </a:r>
            <a:r>
              <a:rPr lang="en-US" sz="2800" b="1" dirty="0" smtClean="0"/>
              <a:t>Process</a:t>
            </a:r>
            <a:endParaRPr lang="en-AU" sz="2800" dirty="0"/>
          </a:p>
        </p:txBody>
      </p:sp>
      <p:sp>
        <p:nvSpPr>
          <p:cNvPr id="3" name="Content Placeholder 2"/>
          <p:cNvSpPr>
            <a:spLocks noGrp="1"/>
          </p:cNvSpPr>
          <p:nvPr>
            <p:ph idx="1"/>
          </p:nvPr>
        </p:nvSpPr>
        <p:spPr>
          <a:xfrm>
            <a:off x="179512" y="2181056"/>
            <a:ext cx="8640960" cy="4416296"/>
          </a:xfrm>
        </p:spPr>
        <p:txBody>
          <a:bodyPr>
            <a:noAutofit/>
          </a:bodyPr>
          <a:lstStyle/>
          <a:p>
            <a:pPr marL="914400" lvl="1" indent="-514350">
              <a:buFont typeface="+mj-lt"/>
              <a:buAutoNum type="arabicPeriod"/>
            </a:pPr>
            <a:r>
              <a:rPr lang="en-AU" sz="2400" dirty="0"/>
              <a:t> </a:t>
            </a:r>
            <a:r>
              <a:rPr lang="en-US" sz="2400" dirty="0" smtClean="0"/>
              <a:t>Socio-economics – isolation, population trend, income, access to services, etc.</a:t>
            </a:r>
          </a:p>
          <a:p>
            <a:pPr marL="914400" lvl="1" indent="-514350">
              <a:buFont typeface="+mj-lt"/>
              <a:buAutoNum type="arabicPeriod"/>
            </a:pPr>
            <a:r>
              <a:rPr lang="en-US" sz="2400" dirty="0" smtClean="0"/>
              <a:t>Food </a:t>
            </a:r>
            <a:r>
              <a:rPr lang="en-US" sz="2400" dirty="0"/>
              <a:t>production </a:t>
            </a:r>
            <a:r>
              <a:rPr lang="en-US" sz="2400" dirty="0" smtClean="0"/>
              <a:t>systems</a:t>
            </a:r>
            <a:r>
              <a:rPr lang="en-US" sz="2400" dirty="0"/>
              <a:t> </a:t>
            </a:r>
            <a:r>
              <a:rPr lang="en-US" sz="2400" dirty="0" smtClean="0"/>
              <a:t>–level of management practices for replication of successful models</a:t>
            </a:r>
          </a:p>
          <a:p>
            <a:pPr marL="914400" lvl="1" indent="-514350">
              <a:buFont typeface="+mj-lt"/>
              <a:buAutoNum type="arabicPeriod"/>
            </a:pPr>
            <a:r>
              <a:rPr lang="en-US" sz="2400" dirty="0" smtClean="0"/>
              <a:t>Biodiversity/agro-biodiversity –high biodiversity to be protected</a:t>
            </a:r>
          </a:p>
          <a:p>
            <a:pPr marL="914400" lvl="1" indent="-514350">
              <a:buFont typeface="+mj-lt"/>
              <a:buAutoNum type="arabicPeriod"/>
            </a:pPr>
            <a:r>
              <a:rPr lang="en-US" sz="2400" dirty="0" smtClean="0"/>
              <a:t>Topography – flood plains, slope</a:t>
            </a:r>
          </a:p>
          <a:p>
            <a:pPr marL="914400" lvl="1" indent="-514350">
              <a:buFont typeface="+mj-lt"/>
              <a:buAutoNum type="arabicPeriod"/>
            </a:pPr>
            <a:r>
              <a:rPr lang="en-US" sz="2400" dirty="0" smtClean="0"/>
              <a:t>Climate </a:t>
            </a:r>
            <a:r>
              <a:rPr lang="en-US" sz="2400" dirty="0"/>
              <a:t>change </a:t>
            </a:r>
            <a:r>
              <a:rPr lang="en-US" sz="2400" dirty="0" smtClean="0"/>
              <a:t>impacts</a:t>
            </a:r>
          </a:p>
          <a:p>
            <a:pPr marL="914400" lvl="1" indent="-514350">
              <a:buFont typeface="+mj-lt"/>
              <a:buAutoNum type="arabicPeriod"/>
            </a:pPr>
            <a:r>
              <a:rPr lang="en-US" sz="2400" dirty="0" smtClean="0"/>
              <a:t>Non-Climatic factors – soil fertility, pest and diseases etc</a:t>
            </a:r>
            <a:r>
              <a:rPr lang="en-US" sz="2400" dirty="0"/>
              <a:t>.. </a:t>
            </a:r>
            <a:endParaRPr lang="en-US" sz="2400" dirty="0" smtClean="0"/>
          </a:p>
          <a:p>
            <a:pPr marL="914400" lvl="1" indent="-514350">
              <a:buFont typeface="+mj-lt"/>
              <a:buAutoNum type="arabicPeriod"/>
            </a:pPr>
            <a:r>
              <a:rPr lang="en-US" sz="2400" dirty="0" smtClean="0"/>
              <a:t>Accessibility and level of support</a:t>
            </a:r>
            <a:endParaRPr lang="en-AU" sz="2400" dirty="0"/>
          </a:p>
        </p:txBody>
      </p:sp>
      <p:sp>
        <p:nvSpPr>
          <p:cNvPr id="5" name="Rectangle 4"/>
          <p:cNvSpPr/>
          <p:nvPr/>
        </p:nvSpPr>
        <p:spPr>
          <a:xfrm>
            <a:off x="179512" y="764704"/>
            <a:ext cx="8388424" cy="1200329"/>
          </a:xfrm>
          <a:prstGeom prst="rect">
            <a:avLst/>
          </a:prstGeom>
        </p:spPr>
        <p:txBody>
          <a:bodyPr wrap="square">
            <a:spAutoFit/>
          </a:bodyPr>
          <a:lstStyle/>
          <a:p>
            <a:r>
              <a:rPr lang="en-US" sz="2400" dirty="0"/>
              <a:t>Vanuatu Government recommended ten (10) islands as potential sites for the SPC/USAID climate change project. The following criteria were used to </a:t>
            </a:r>
            <a:r>
              <a:rPr lang="en-US" sz="2400" dirty="0" err="1"/>
              <a:t>prioritise</a:t>
            </a:r>
            <a:r>
              <a:rPr lang="en-US" sz="2400" dirty="0"/>
              <a:t> project site:</a:t>
            </a:r>
            <a:endParaRPr lang="en-AU" sz="2400" dirty="0"/>
          </a:p>
        </p:txBody>
      </p:sp>
    </p:spTree>
    <p:extLst>
      <p:ext uri="{BB962C8B-B14F-4D97-AF65-F5344CB8AC3E}">
        <p14:creationId xmlns:p14="http://schemas.microsoft.com/office/powerpoint/2010/main" val="28417888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Process and Assessment Team </a:t>
            </a:r>
            <a:endParaRPr lang="en-AU" dirty="0"/>
          </a:p>
        </p:txBody>
      </p:sp>
      <p:sp>
        <p:nvSpPr>
          <p:cNvPr id="3" name="Content Placeholder 2"/>
          <p:cNvSpPr>
            <a:spLocks noGrp="1"/>
          </p:cNvSpPr>
          <p:nvPr>
            <p:ph idx="1"/>
          </p:nvPr>
        </p:nvSpPr>
        <p:spPr>
          <a:xfrm>
            <a:off x="179512" y="1600200"/>
            <a:ext cx="4248472" cy="5069160"/>
          </a:xfrm>
        </p:spPr>
        <p:txBody>
          <a:bodyPr>
            <a:normAutofit/>
          </a:bodyPr>
          <a:lstStyle/>
          <a:p>
            <a:r>
              <a:rPr lang="en-AU" sz="2400" dirty="0" smtClean="0"/>
              <a:t>The </a:t>
            </a:r>
            <a:r>
              <a:rPr lang="en-AU" sz="2400" dirty="0"/>
              <a:t>assessment was conducted from 10</a:t>
            </a:r>
            <a:r>
              <a:rPr lang="en-AU" sz="2400" baseline="30000" dirty="0"/>
              <a:t>th</a:t>
            </a:r>
            <a:r>
              <a:rPr lang="en-AU" sz="2400" dirty="0"/>
              <a:t> - 14</a:t>
            </a:r>
            <a:r>
              <a:rPr lang="en-AU" sz="2400" baseline="30000" dirty="0"/>
              <a:t>st</a:t>
            </a:r>
            <a:r>
              <a:rPr lang="en-AU" sz="2400" dirty="0"/>
              <a:t> June 2013 </a:t>
            </a:r>
            <a:endParaRPr lang="en-AU" sz="2400" dirty="0" smtClean="0"/>
          </a:p>
          <a:p>
            <a:r>
              <a:rPr lang="en-AU" sz="2400" dirty="0" smtClean="0"/>
              <a:t>(</a:t>
            </a:r>
            <a:r>
              <a:rPr lang="en-AU" sz="2400" dirty="0"/>
              <a:t>4) SPC technical staff, </a:t>
            </a:r>
            <a:endParaRPr lang="en-AU" sz="2400" dirty="0" smtClean="0"/>
          </a:p>
          <a:p>
            <a:r>
              <a:rPr lang="en-AU" sz="2400" dirty="0" smtClean="0"/>
              <a:t>four (4) </a:t>
            </a:r>
            <a:r>
              <a:rPr lang="en-AU" sz="2400" dirty="0"/>
              <a:t>Department of Agriculture and Rural Development </a:t>
            </a:r>
            <a:r>
              <a:rPr lang="en-AU" sz="2400" dirty="0" smtClean="0"/>
              <a:t>staff, </a:t>
            </a:r>
          </a:p>
          <a:p>
            <a:r>
              <a:rPr lang="en-AU" sz="2400" dirty="0" smtClean="0"/>
              <a:t>one </a:t>
            </a:r>
            <a:r>
              <a:rPr lang="en-AU" sz="2400" dirty="0"/>
              <a:t>(1) </a:t>
            </a:r>
            <a:r>
              <a:rPr lang="en-AU" sz="2400" dirty="0" smtClean="0"/>
              <a:t>Department </a:t>
            </a:r>
            <a:r>
              <a:rPr lang="en-AU" sz="2400" dirty="0"/>
              <a:t>of </a:t>
            </a:r>
            <a:r>
              <a:rPr lang="en-AU" sz="2400" dirty="0" smtClean="0"/>
              <a:t>Forestry staff and </a:t>
            </a:r>
          </a:p>
          <a:p>
            <a:r>
              <a:rPr lang="en-AU" sz="2400" dirty="0" smtClean="0"/>
              <a:t>one (1) Department of Fisheries </a:t>
            </a:r>
            <a:r>
              <a:rPr lang="en-AU" sz="2400" dirty="0"/>
              <a:t>staff. </a:t>
            </a:r>
            <a:endParaRPr lang="en-AU" sz="2400" dirty="0" smtClean="0"/>
          </a:p>
          <a:p>
            <a:endParaRPr lang="en-AU" sz="2400" dirty="0" smtClean="0"/>
          </a:p>
        </p:txBody>
      </p:sp>
      <p:pic>
        <p:nvPicPr>
          <p:cNvPr id="2050" name="Picture 2" descr="WP_00056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9952" y="1484784"/>
            <a:ext cx="5004048" cy="52565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437579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838</TotalTime>
  <Words>2346</Words>
  <Application>Microsoft Office PowerPoint</Application>
  <PresentationFormat>On-screen Show (4:3)</PresentationFormat>
  <Paragraphs>599</Paragraphs>
  <Slides>30</Slides>
  <Notes>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8" baseType="lpstr">
      <vt:lpstr>Arial</vt:lpstr>
      <vt:lpstr>Calibri</vt:lpstr>
      <vt:lpstr>Constantia</vt:lpstr>
      <vt:lpstr>Symbol</vt:lpstr>
      <vt:lpstr>Times New Roman</vt:lpstr>
      <vt:lpstr>Wingdings 2</vt:lpstr>
      <vt:lpstr>Office Theme</vt:lpstr>
      <vt:lpstr>Chart</vt:lpstr>
      <vt:lpstr>Vanuatu Project Site: Divers Bay Village, Ureparapara Island, Banks, Torba Province</vt:lpstr>
      <vt:lpstr>Background</vt:lpstr>
      <vt:lpstr>Project Objective:</vt:lpstr>
      <vt:lpstr>Project Components and Activities</vt:lpstr>
      <vt:lpstr>Briefing Objectives/Outcomes</vt:lpstr>
      <vt:lpstr>CC and FS Vulnerability Assessment</vt:lpstr>
      <vt:lpstr>Objective</vt:lpstr>
      <vt:lpstr>Site Selection Process</vt:lpstr>
      <vt:lpstr>The Process and Assessment Team </vt:lpstr>
      <vt:lpstr>Figure1. SPC LRD ASSESSMENT FRAMEWORK FUNDING FROM USAID</vt:lpstr>
      <vt:lpstr>Table 2. Divers Bay Village Exposure to Climatic change</vt:lpstr>
      <vt:lpstr>Table 3. Dives Bay Village Sensitivity to Climate Change</vt:lpstr>
      <vt:lpstr> Table 4. Dives Bay Village Adaptive Capacity to Climate Change</vt:lpstr>
      <vt:lpstr>Vulnerability index of Divers Bay </vt:lpstr>
      <vt:lpstr>PowerPoint Presentation</vt:lpstr>
      <vt:lpstr>PowerPoint Presentation</vt:lpstr>
      <vt:lpstr>Table 9. Food Availability (WHO &amp; SPC, 2009)</vt:lpstr>
      <vt:lpstr>PowerPoint Presentation</vt:lpstr>
      <vt:lpstr>Food Access - Households</vt:lpstr>
      <vt:lpstr>Food Utilisation</vt:lpstr>
      <vt:lpstr>PowerPoint Presentation</vt:lpstr>
      <vt:lpstr>Stability</vt:lpstr>
      <vt:lpstr>Table 12. Transect Walk Observations</vt:lpstr>
      <vt:lpstr>Major Issues Identified from the Study</vt:lpstr>
      <vt:lpstr>RECOMMENDATIONS AND ADAPTATION STRATEGIES </vt:lpstr>
      <vt:lpstr>Project Logframe (Refer to Handout)</vt:lpstr>
      <vt:lpstr>Project Logframe Cont’d.</vt:lpstr>
      <vt:lpstr>Project Logframe Cont’d.</vt:lpstr>
      <vt:lpstr>PowerPoint Presentation</vt:lpstr>
      <vt:lpstr>Recommendations</vt:lpstr>
    </vt:vector>
  </TitlesOfParts>
  <Company>SPC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Food Security in the Pacific</dc:title>
  <dc:creator>Gibson Susumu</dc:creator>
  <cp:lastModifiedBy>Florence Iautu</cp:lastModifiedBy>
  <cp:revision>65</cp:revision>
  <cp:lastPrinted>2013-06-28T02:39:08Z</cp:lastPrinted>
  <dcterms:created xsi:type="dcterms:W3CDTF">2013-06-28T02:33:25Z</dcterms:created>
  <dcterms:modified xsi:type="dcterms:W3CDTF">2014-01-30T04:46:42Z</dcterms:modified>
</cp:coreProperties>
</file>